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7" r:id="rId3"/>
    <p:sldId id="279" r:id="rId4"/>
    <p:sldId id="257" r:id="rId5"/>
    <p:sldId id="276" r:id="rId6"/>
    <p:sldId id="280" r:id="rId7"/>
    <p:sldId id="271" r:id="rId8"/>
    <p:sldId id="289" r:id="rId9"/>
    <p:sldId id="281" r:id="rId10"/>
    <p:sldId id="273" r:id="rId11"/>
    <p:sldId id="275" r:id="rId12"/>
    <p:sldId id="274" r:id="rId13"/>
    <p:sldId id="282" r:id="rId14"/>
    <p:sldId id="284" r:id="rId15"/>
    <p:sldId id="283" r:id="rId16"/>
    <p:sldId id="285" r:id="rId17"/>
    <p:sldId id="286" r:id="rId18"/>
    <p:sldId id="287" r:id="rId19"/>
    <p:sldId id="28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E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87" d="100"/>
          <a:sy n="87" d="100"/>
        </p:scale>
        <p:origin x="49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273A5-2E4B-4084-A07D-191A15910F85}"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3031F-3757-42C3-BF4C-3BDC76D8A9F5}" type="slidenum">
              <a:rPr lang="en-US" smtClean="0"/>
              <a:t>‹#›</a:t>
            </a:fld>
            <a:endParaRPr lang="en-US" dirty="0"/>
          </a:p>
        </p:txBody>
      </p:sp>
    </p:spTree>
    <p:extLst>
      <p:ext uri="{BB962C8B-B14F-4D97-AF65-F5344CB8AC3E}">
        <p14:creationId xmlns:p14="http://schemas.microsoft.com/office/powerpoint/2010/main" val="178194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273A5-2E4B-4084-A07D-191A15910F85}"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3031F-3757-42C3-BF4C-3BDC76D8A9F5}" type="slidenum">
              <a:rPr lang="en-US" smtClean="0"/>
              <a:t>‹#›</a:t>
            </a:fld>
            <a:endParaRPr lang="en-US" dirty="0"/>
          </a:p>
        </p:txBody>
      </p:sp>
    </p:spTree>
    <p:extLst>
      <p:ext uri="{BB962C8B-B14F-4D97-AF65-F5344CB8AC3E}">
        <p14:creationId xmlns:p14="http://schemas.microsoft.com/office/powerpoint/2010/main" val="71618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273A5-2E4B-4084-A07D-191A15910F85}"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3031F-3757-42C3-BF4C-3BDC76D8A9F5}" type="slidenum">
              <a:rPr lang="en-US" smtClean="0"/>
              <a:t>‹#›</a:t>
            </a:fld>
            <a:endParaRPr lang="en-US" dirty="0"/>
          </a:p>
        </p:txBody>
      </p:sp>
    </p:spTree>
    <p:extLst>
      <p:ext uri="{BB962C8B-B14F-4D97-AF65-F5344CB8AC3E}">
        <p14:creationId xmlns:p14="http://schemas.microsoft.com/office/powerpoint/2010/main" val="3345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273A5-2E4B-4084-A07D-191A15910F85}"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3031F-3757-42C3-BF4C-3BDC76D8A9F5}" type="slidenum">
              <a:rPr lang="en-US" smtClean="0"/>
              <a:t>‹#›</a:t>
            </a:fld>
            <a:endParaRPr lang="en-US" dirty="0"/>
          </a:p>
        </p:txBody>
      </p:sp>
    </p:spTree>
    <p:extLst>
      <p:ext uri="{BB962C8B-B14F-4D97-AF65-F5344CB8AC3E}">
        <p14:creationId xmlns:p14="http://schemas.microsoft.com/office/powerpoint/2010/main" val="365453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E273A5-2E4B-4084-A07D-191A15910F85}"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53031F-3757-42C3-BF4C-3BDC76D8A9F5}" type="slidenum">
              <a:rPr lang="en-US" smtClean="0"/>
              <a:t>‹#›</a:t>
            </a:fld>
            <a:endParaRPr lang="en-US" dirty="0"/>
          </a:p>
        </p:txBody>
      </p:sp>
    </p:spTree>
    <p:extLst>
      <p:ext uri="{BB962C8B-B14F-4D97-AF65-F5344CB8AC3E}">
        <p14:creationId xmlns:p14="http://schemas.microsoft.com/office/powerpoint/2010/main" val="3360853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E273A5-2E4B-4084-A07D-191A15910F85}"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3031F-3757-42C3-BF4C-3BDC76D8A9F5}" type="slidenum">
              <a:rPr lang="en-US" smtClean="0"/>
              <a:t>‹#›</a:t>
            </a:fld>
            <a:endParaRPr lang="en-US" dirty="0"/>
          </a:p>
        </p:txBody>
      </p:sp>
    </p:spTree>
    <p:extLst>
      <p:ext uri="{BB962C8B-B14F-4D97-AF65-F5344CB8AC3E}">
        <p14:creationId xmlns:p14="http://schemas.microsoft.com/office/powerpoint/2010/main" val="22518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E273A5-2E4B-4084-A07D-191A15910F85}" type="datetimeFigureOut">
              <a:rPr lang="en-US" smtClean="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53031F-3757-42C3-BF4C-3BDC76D8A9F5}" type="slidenum">
              <a:rPr lang="en-US" smtClean="0"/>
              <a:t>‹#›</a:t>
            </a:fld>
            <a:endParaRPr lang="en-US" dirty="0"/>
          </a:p>
        </p:txBody>
      </p:sp>
    </p:spTree>
    <p:extLst>
      <p:ext uri="{BB962C8B-B14F-4D97-AF65-F5344CB8AC3E}">
        <p14:creationId xmlns:p14="http://schemas.microsoft.com/office/powerpoint/2010/main" val="62909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E273A5-2E4B-4084-A07D-191A15910F85}" type="datetimeFigureOut">
              <a:rPr lang="en-US" smtClean="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53031F-3757-42C3-BF4C-3BDC76D8A9F5}" type="slidenum">
              <a:rPr lang="en-US" smtClean="0"/>
              <a:t>‹#›</a:t>
            </a:fld>
            <a:endParaRPr lang="en-US" dirty="0"/>
          </a:p>
        </p:txBody>
      </p:sp>
    </p:spTree>
    <p:extLst>
      <p:ext uri="{BB962C8B-B14F-4D97-AF65-F5344CB8AC3E}">
        <p14:creationId xmlns:p14="http://schemas.microsoft.com/office/powerpoint/2010/main" val="125997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273A5-2E4B-4084-A07D-191A15910F85}" type="datetimeFigureOut">
              <a:rPr lang="en-US" smtClean="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53031F-3757-42C3-BF4C-3BDC76D8A9F5}" type="slidenum">
              <a:rPr lang="en-US" smtClean="0"/>
              <a:t>‹#›</a:t>
            </a:fld>
            <a:endParaRPr lang="en-US" dirty="0"/>
          </a:p>
        </p:txBody>
      </p:sp>
    </p:spTree>
    <p:extLst>
      <p:ext uri="{BB962C8B-B14F-4D97-AF65-F5344CB8AC3E}">
        <p14:creationId xmlns:p14="http://schemas.microsoft.com/office/powerpoint/2010/main" val="299646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273A5-2E4B-4084-A07D-191A15910F85}"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3031F-3757-42C3-BF4C-3BDC76D8A9F5}" type="slidenum">
              <a:rPr lang="en-US" smtClean="0"/>
              <a:t>‹#›</a:t>
            </a:fld>
            <a:endParaRPr lang="en-US" dirty="0"/>
          </a:p>
        </p:txBody>
      </p:sp>
    </p:spTree>
    <p:extLst>
      <p:ext uri="{BB962C8B-B14F-4D97-AF65-F5344CB8AC3E}">
        <p14:creationId xmlns:p14="http://schemas.microsoft.com/office/powerpoint/2010/main" val="84762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273A5-2E4B-4084-A07D-191A15910F85}"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53031F-3757-42C3-BF4C-3BDC76D8A9F5}" type="slidenum">
              <a:rPr lang="en-US" smtClean="0"/>
              <a:t>‹#›</a:t>
            </a:fld>
            <a:endParaRPr lang="en-US" dirty="0"/>
          </a:p>
        </p:txBody>
      </p:sp>
    </p:spTree>
    <p:extLst>
      <p:ext uri="{BB962C8B-B14F-4D97-AF65-F5344CB8AC3E}">
        <p14:creationId xmlns:p14="http://schemas.microsoft.com/office/powerpoint/2010/main" val="200277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273A5-2E4B-4084-A07D-191A15910F85}" type="datetimeFigureOut">
              <a:rPr lang="en-US" smtClean="0"/>
              <a:t>10/19/2023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3031F-3757-42C3-BF4C-3BDC76D8A9F5}" type="slidenum">
              <a:rPr lang="en-US" smtClean="0"/>
              <a:t>‹#›</a:t>
            </a:fld>
            <a:endParaRPr lang="en-US" dirty="0"/>
          </a:p>
        </p:txBody>
      </p:sp>
    </p:spTree>
    <p:extLst>
      <p:ext uri="{BB962C8B-B14F-4D97-AF65-F5344CB8AC3E}">
        <p14:creationId xmlns:p14="http://schemas.microsoft.com/office/powerpoint/2010/main" val="275149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is.al/new/wp-content/uploads/Public-Procurement-Policy-Paper-AI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is.al/new/wp-content/uploads/Integrity-control-of-public-contractors-EU-practices-vs-contracting-in-the-Albanian-context.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is.al/new/wp-content/uploads/Integrity-control-of-public-contractors-EU-practices-vs-contracting-in-the-Albanian-contex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qbz.gov.al/eli/fz/2023/133/38039e09-5039-4497-a93d-ada1062326eb#inbox/_blank" TargetMode="External"/><Relationship Id="rId2" Type="http://schemas.openxmlformats.org/officeDocument/2006/relationships/hyperlink" Target="https://ndiqparate.al/?p=19977&amp;lang=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facebook.com/AlbanianInstituteOfScience/" TargetMode="External"/><Relationship Id="rId7" Type="http://schemas.openxmlformats.org/officeDocument/2006/relationships/image" Target="../media/image15.jpeg"/><Relationship Id="rId2" Type="http://schemas.openxmlformats.org/officeDocument/2006/relationships/hyperlink" Target="http://www.ais.al/"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www.instagram.com/aiscience/" TargetMode="External"/><Relationship Id="rId4" Type="http://schemas.openxmlformats.org/officeDocument/2006/relationships/hyperlink" Target="https://twitter.com/AIScience"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penprocurement.al/" TargetMode="External"/><Relationship Id="rId7" Type="http://schemas.openxmlformats.org/officeDocument/2006/relationships/hyperlink" Target="http://www.aksesrejtesi.al/" TargetMode="External"/><Relationship Id="rId2" Type="http://schemas.openxmlformats.org/officeDocument/2006/relationships/hyperlink" Target="https://ndiqparate.al/" TargetMode="External"/><Relationship Id="rId1" Type="http://schemas.openxmlformats.org/officeDocument/2006/relationships/slideLayout" Target="../slideLayouts/slideLayout2.xml"/><Relationship Id="rId6" Type="http://schemas.openxmlformats.org/officeDocument/2006/relationships/hyperlink" Target="https://opencorporates.al/" TargetMode="External"/><Relationship Id="rId5" Type="http://schemas.openxmlformats.org/officeDocument/2006/relationships/hyperlink" Target="http://moneypower.al/" TargetMode="External"/><Relationship Id="rId4" Type="http://schemas.openxmlformats.org/officeDocument/2006/relationships/hyperlink" Target="https://spending.data.a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3243" y="0"/>
            <a:ext cx="3610097" cy="6858000"/>
          </a:xfrm>
          <a:prstGeom prst="rect">
            <a:avLst/>
          </a:prstGeom>
          <a:blipFill dpi="0" rotWithShape="1">
            <a:blip r:embed="rId2">
              <a:alphaModFix amt="3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p:cNvSpPr>
            <a:spLocks noGrp="1"/>
          </p:cNvSpPr>
          <p:nvPr>
            <p:ph type="ctrTitle"/>
          </p:nvPr>
        </p:nvSpPr>
        <p:spPr>
          <a:xfrm>
            <a:off x="3911146" y="1381396"/>
            <a:ext cx="7033079" cy="1970315"/>
          </a:xfrm>
          <a:noFill/>
          <a:effectLst>
            <a:reflection stA="0" endPos="62000" dist="50800" dir="5400000" sy="-100000" algn="bl" rotWithShape="0"/>
          </a:effectLst>
        </p:spPr>
        <p:txBody>
          <a:bodyPr>
            <a:normAutofit/>
          </a:bodyPr>
          <a:lstStyle/>
          <a:p>
            <a:pPr algn="l"/>
            <a:r>
              <a:rPr lang="sq-AL" sz="4800" b="1" dirty="0" smtClean="0">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Public Procurement Albania</a:t>
            </a:r>
            <a:endParaRPr lang="en-US" sz="4800" b="1" dirty="0">
              <a:solidFill>
                <a:schemeClr val="tx1">
                  <a:lumMod val="95000"/>
                  <a:lumOff val="5000"/>
                </a:schemeClr>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endParaRPr>
          </a:p>
        </p:txBody>
      </p:sp>
      <p:pic>
        <p:nvPicPr>
          <p:cNvPr id="1036" name="Picture 12" descr="Albanian Institute of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840" y="142011"/>
            <a:ext cx="2935970" cy="12393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127839" y="5133459"/>
            <a:ext cx="7781586" cy="907941"/>
          </a:xfrm>
          <a:prstGeom prst="rect">
            <a:avLst/>
          </a:prstGeom>
        </p:spPr>
        <p:txBody>
          <a:bodyPr wrap="square">
            <a:spAutoFit/>
          </a:bodyPr>
          <a:lstStyle/>
          <a:p>
            <a:pPr>
              <a:spcAft>
                <a:spcPts val="600"/>
              </a:spcAft>
            </a:pPr>
            <a:r>
              <a:rPr lang="sq-AL" sz="24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Aranita BRAHAJ </a:t>
            </a:r>
            <a:r>
              <a:rPr lang="sq-AL" sz="2400" b="1" kern="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Project </a:t>
            </a:r>
            <a:r>
              <a:rPr lang="sq-AL" sz="24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Lider AIS </a:t>
            </a:r>
            <a:endParaRPr lang="en-US" sz="2400" b="1" kern="0" dirty="0">
              <a:solidFill>
                <a:srgbClr val="222222"/>
              </a:solidFill>
              <a:latin typeface="Times New Roman" panose="02020603050405020304" pitchFamily="18" charset="0"/>
              <a:cs typeface="Times New Roman" panose="02020603050405020304" pitchFamily="18" charset="0"/>
            </a:endParaRPr>
          </a:p>
          <a:p>
            <a:r>
              <a:rPr lang="sq-AL" sz="2400" b="1" kern="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Viktor GUMI - AIS's Legal Expert </a:t>
            </a:r>
            <a:endParaRPr lang="sq-AL" sz="2400" b="1" kern="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4127839" y="3763016"/>
            <a:ext cx="6987836" cy="1015663"/>
          </a:xfrm>
          <a:prstGeom prst="rect">
            <a:avLst/>
          </a:prstGeom>
        </p:spPr>
        <p:txBody>
          <a:bodyPr wrap="square">
            <a:spAutoFit/>
          </a:bodyPr>
          <a:lstStyle/>
          <a:p>
            <a:pPr algn="just"/>
            <a:r>
              <a:rPr lang="sq-AL" sz="2000" kern="0" dirty="0">
                <a:solidFill>
                  <a:srgbClr val="222222"/>
                </a:solidFill>
                <a:latin typeface="Arial" panose="020B0604020202020204" pitchFamily="34" charset="0"/>
                <a:ea typeface="Times New Roman" panose="02020603050405020304" pitchFamily="18" charset="0"/>
                <a:cs typeface="Arial" panose="020B0604020202020204" pitchFamily="34" charset="0"/>
              </a:rPr>
              <a:t>AIS's commitment towards Transparency, as well as Improving Accountability and </a:t>
            </a:r>
            <a:r>
              <a:rPr lang="sq-AL" sz="2000" kern="0"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Dialogue </a:t>
            </a:r>
            <a:r>
              <a:rPr lang="sq-AL" sz="2000" kern="0" dirty="0">
                <a:solidFill>
                  <a:srgbClr val="222222"/>
                </a:solidFill>
                <a:latin typeface="Arial" panose="020B0604020202020204" pitchFamily="34" charset="0"/>
                <a:ea typeface="Times New Roman" panose="02020603050405020304" pitchFamily="18" charset="0"/>
                <a:cs typeface="Arial" panose="020B0604020202020204" pitchFamily="34" charset="0"/>
              </a:rPr>
              <a:t>within the Cluster 1 negotitation framework</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154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8845" y="-49832"/>
            <a:ext cx="9114310" cy="6957663"/>
          </a:xfrm>
          <a:prstGeom prst="rect">
            <a:avLst/>
          </a:prstGeom>
        </p:spPr>
      </p:pic>
    </p:spTree>
    <p:extLst>
      <p:ext uri="{BB962C8B-B14F-4D97-AF65-F5344CB8AC3E}">
        <p14:creationId xmlns:p14="http://schemas.microsoft.com/office/powerpoint/2010/main" val="2082504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4103" y="-49832"/>
            <a:ext cx="8923793" cy="6957663"/>
          </a:xfrm>
          <a:prstGeom prst="rect">
            <a:avLst/>
          </a:prstGeom>
        </p:spPr>
      </p:pic>
    </p:spTree>
    <p:extLst>
      <p:ext uri="{BB962C8B-B14F-4D97-AF65-F5344CB8AC3E}">
        <p14:creationId xmlns:p14="http://schemas.microsoft.com/office/powerpoint/2010/main" val="4070802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201" y="-4108"/>
            <a:ext cx="8207094" cy="6866215"/>
          </a:xfrm>
          <a:prstGeom prst="rect">
            <a:avLst/>
          </a:prstGeom>
        </p:spPr>
      </p:pic>
    </p:spTree>
    <p:extLst>
      <p:ext uri="{BB962C8B-B14F-4D97-AF65-F5344CB8AC3E}">
        <p14:creationId xmlns:p14="http://schemas.microsoft.com/office/powerpoint/2010/main" val="1478297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511628"/>
            <a:ext cx="11391900" cy="6070147"/>
          </a:xfrm>
        </p:spPr>
        <p:txBody>
          <a:bodyPr>
            <a:normAutofit fontScale="70000" lnSpcReduction="20000"/>
          </a:bodyPr>
          <a:lstStyle/>
          <a:p>
            <a:pPr marL="0" indent="0" algn="just">
              <a:spcAft>
                <a:spcPts val="1000"/>
              </a:spcAft>
              <a:buNone/>
            </a:pPr>
            <a:r>
              <a:rPr lang="sq-AL" b="1" dirty="0">
                <a:latin typeface="Arial" panose="020B0604020202020204" pitchFamily="34" charset="0"/>
                <a:cs typeface="Arial" panose="020B0604020202020204" pitchFamily="34" charset="0"/>
              </a:rPr>
              <a:t>Debate and Accountability on Fulfillment of the First Group of Negotiating Chapters Criteria, chapter on Public Procurement</a:t>
            </a:r>
            <a:endParaRPr lang="en-US" dirty="0">
              <a:latin typeface="Arial" panose="020B0604020202020204" pitchFamily="34" charset="0"/>
              <a:cs typeface="Arial" panose="020B0604020202020204" pitchFamily="34" charset="0"/>
            </a:endParaRPr>
          </a:p>
          <a:p>
            <a:pPr marL="0" indent="0" algn="just">
              <a:spcAft>
                <a:spcPts val="1000"/>
              </a:spcAft>
              <a:buNone/>
            </a:pPr>
            <a:r>
              <a:rPr lang="sq-AL" dirty="0" smtClean="0">
                <a:latin typeface="Arial" panose="020B0604020202020204" pitchFamily="34" charset="0"/>
                <a:cs typeface="Arial" panose="020B0604020202020204" pitchFamily="34" charset="0"/>
              </a:rPr>
              <a:t>AIS Policy </a:t>
            </a:r>
            <a:r>
              <a:rPr lang="sq-AL" dirty="0">
                <a:latin typeface="Arial" panose="020B0604020202020204" pitchFamily="34" charset="0"/>
                <a:cs typeface="Arial" panose="020B0604020202020204" pitchFamily="34" charset="0"/>
              </a:rPr>
              <a:t>Paper, February 2022</a:t>
            </a:r>
            <a:endParaRPr lang="en-US" dirty="0">
              <a:latin typeface="Arial" panose="020B0604020202020204" pitchFamily="34" charset="0"/>
              <a:cs typeface="Arial" panose="020B0604020202020204" pitchFamily="34" charset="0"/>
            </a:endParaRPr>
          </a:p>
          <a:p>
            <a:pPr marL="0" indent="0" algn="just">
              <a:spcAft>
                <a:spcPts val="1000"/>
              </a:spcAft>
              <a:buNone/>
            </a:pPr>
            <a:r>
              <a:rPr lang="sq-AL" b="1" dirty="0">
                <a:latin typeface="Arial" panose="020B0604020202020204" pitchFamily="34" charset="0"/>
                <a:cs typeface="Arial" panose="020B0604020202020204" pitchFamily="34" charset="0"/>
              </a:rPr>
              <a:t>Public Procurement Albania through the lens of European Integration</a:t>
            </a:r>
            <a:r>
              <a:rPr lang="sq-AL" dirty="0">
                <a:latin typeface="Arial" panose="020B0604020202020204" pitchFamily="34" charset="0"/>
                <a:cs typeface="Arial" panose="020B0604020202020204" pitchFamily="34" charset="0"/>
              </a:rPr>
              <a:t>. Author V. Gumi </a:t>
            </a:r>
            <a:r>
              <a:rPr lang="sq-AL" u="sng" dirty="0">
                <a:latin typeface="Arial" panose="020B0604020202020204" pitchFamily="34" charset="0"/>
                <a:cs typeface="Arial" panose="020B0604020202020204" pitchFamily="34" charset="0"/>
                <a:hlinkClick r:id="rId2"/>
              </a:rPr>
              <a:t>https://</a:t>
            </a:r>
            <a:r>
              <a:rPr lang="sq-AL" u="sng" dirty="0" smtClean="0">
                <a:latin typeface="Arial" panose="020B0604020202020204" pitchFamily="34" charset="0"/>
                <a:cs typeface="Arial" panose="020B0604020202020204" pitchFamily="34" charset="0"/>
                <a:hlinkClick r:id="rId2"/>
              </a:rPr>
              <a:t>ais.al/new/wp-content/uploads/Public-Procurement-Policy-Paper-AIS.pdf</a:t>
            </a:r>
            <a:r>
              <a:rPr lang="sq-AL"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marL="0" indent="0" algn="just">
              <a:spcAft>
                <a:spcPts val="1000"/>
              </a:spcAft>
              <a:buNone/>
            </a:pPr>
            <a:r>
              <a:rPr lang="sq-AL" b="1" dirty="0">
                <a:latin typeface="Arial" panose="020B0604020202020204" pitchFamily="34" charset="0"/>
                <a:cs typeface="Arial" panose="020B0604020202020204" pitchFamily="34" charset="0"/>
              </a:rPr>
              <a:t>Recommendations</a:t>
            </a:r>
            <a:endParaRPr lang="en-US" b="1" dirty="0">
              <a:latin typeface="Arial" panose="020B0604020202020204" pitchFamily="34" charset="0"/>
              <a:cs typeface="Arial" panose="020B0604020202020204" pitchFamily="34" charset="0"/>
            </a:endParaRPr>
          </a:p>
          <a:p>
            <a:pPr marL="0" lvl="0" algn="just">
              <a:spcAft>
                <a:spcPts val="1000"/>
              </a:spcAft>
            </a:pPr>
            <a:r>
              <a:rPr lang="sq-AL" dirty="0">
                <a:latin typeface="Arial" panose="020B0604020202020204" pitchFamily="34" charset="0"/>
                <a:cs typeface="Arial" panose="020B0604020202020204" pitchFamily="34" charset="0"/>
              </a:rPr>
              <a:t>We </a:t>
            </a:r>
            <a:r>
              <a:rPr lang="sq-AL" b="1" dirty="0">
                <a:latin typeface="Arial" panose="020B0604020202020204" pitchFamily="34" charset="0"/>
                <a:cs typeface="Arial" panose="020B0604020202020204" pitchFamily="34" charset="0"/>
              </a:rPr>
              <a:t>need to avoid frequent changes in procurement legislation</a:t>
            </a:r>
            <a:r>
              <a:rPr lang="sq-AL" dirty="0">
                <a:latin typeface="Arial" panose="020B0604020202020204" pitchFamily="34" charset="0"/>
                <a:cs typeface="Arial" panose="020B0604020202020204" pitchFamily="34" charset="0"/>
              </a:rPr>
              <a:t>. This is a lesson learned from past experience. Although there are many skeptics about this (justice reform w</a:t>
            </a:r>
            <a:r>
              <a:rPr lang="sq-AL" dirty="0" smtClean="0">
                <a:latin typeface="Arial" panose="020B0604020202020204" pitchFamily="34" charset="0"/>
                <a:cs typeface="Arial" panose="020B0604020202020204" pitchFamily="34" charset="0"/>
              </a:rPr>
              <a:t>ith </a:t>
            </a:r>
            <a:r>
              <a:rPr lang="sq-AL" dirty="0">
                <a:latin typeface="Arial" panose="020B0604020202020204" pitchFamily="34" charset="0"/>
                <a:cs typeface="Arial" panose="020B0604020202020204" pitchFamily="34" charset="0"/>
              </a:rPr>
              <a:t>frequent changes of </a:t>
            </a:r>
            <a:r>
              <a:rPr lang="sq-AL" dirty="0" smtClean="0">
                <a:latin typeface="Arial" panose="020B0604020202020204" pitchFamily="34" charset="0"/>
                <a:cs typeface="Arial" panose="020B0604020202020204" pitchFamily="34" charset="0"/>
              </a:rPr>
              <a:t>laws </a:t>
            </a:r>
            <a:r>
              <a:rPr lang="sq-AL" dirty="0">
                <a:latin typeface="Arial" panose="020B0604020202020204" pitchFamily="34" charset="0"/>
                <a:cs typeface="Arial" panose="020B0604020202020204" pitchFamily="34" charset="0"/>
              </a:rPr>
              <a:t>is a clear indicator), frequent changes need to be eliminated and transparency and inclusiveness must be ensured throughout the legislative </a:t>
            </a:r>
            <a:r>
              <a:rPr lang="sq-AL" dirty="0" smtClean="0">
                <a:latin typeface="Arial" panose="020B0604020202020204" pitchFamily="34" charset="0"/>
                <a:cs typeface="Arial" panose="020B0604020202020204" pitchFamily="34" charset="0"/>
              </a:rPr>
              <a:t>process</a:t>
            </a:r>
            <a:endParaRPr lang="en-US" dirty="0">
              <a:latin typeface="Arial" panose="020B0604020202020204" pitchFamily="34" charset="0"/>
              <a:cs typeface="Arial" panose="020B0604020202020204" pitchFamily="34" charset="0"/>
            </a:endParaRPr>
          </a:p>
          <a:p>
            <a:pPr marL="0" lvl="0" algn="just">
              <a:spcAft>
                <a:spcPts val="1000"/>
              </a:spcAft>
            </a:pPr>
            <a:r>
              <a:rPr lang="sq-AL" dirty="0">
                <a:latin typeface="Arial" panose="020B0604020202020204" pitchFamily="34" charset="0"/>
                <a:cs typeface="Arial" panose="020B0604020202020204" pitchFamily="34" charset="0"/>
              </a:rPr>
              <a:t>There is a specific phenomenon in Albania in the field of procurement. Thus, the more the legal basis of public procurement is improved, the greater the number of special procedures that circumvent these procurement provisions, both </a:t>
            </a:r>
            <a:r>
              <a:rPr lang="sq-AL" b="1" dirty="0">
                <a:latin typeface="Arial" panose="020B0604020202020204" pitchFamily="34" charset="0"/>
                <a:cs typeface="Arial" panose="020B0604020202020204" pitchFamily="34" charset="0"/>
              </a:rPr>
              <a:t>by special laws and by decisions of the Council of Ministers.</a:t>
            </a:r>
            <a:r>
              <a:rPr lang="sq-AL" dirty="0">
                <a:latin typeface="Arial" panose="020B0604020202020204" pitchFamily="34" charset="0"/>
                <a:cs typeface="Arial" panose="020B0604020202020204" pitchFamily="34" charset="0"/>
              </a:rPr>
              <a:t> The law "On public procurement" has been assessed by local and international actors, and the bodies of the European Union; it is a good </a:t>
            </a:r>
            <a:r>
              <a:rPr lang="sq-AL" dirty="0" smtClean="0">
                <a:latin typeface="Arial" panose="020B0604020202020204" pitchFamily="34" charset="0"/>
                <a:cs typeface="Arial" panose="020B0604020202020204" pitchFamily="34" charset="0"/>
              </a:rPr>
              <a:t>law </a:t>
            </a:r>
            <a:r>
              <a:rPr lang="sq-AL" dirty="0">
                <a:latin typeface="Arial" panose="020B0604020202020204" pitchFamily="34" charset="0"/>
                <a:cs typeface="Arial" panose="020B0604020202020204" pitchFamily="34" charset="0"/>
              </a:rPr>
              <a:t>that respects the best standards in the </a:t>
            </a:r>
            <a:r>
              <a:rPr lang="sq-AL" dirty="0" smtClean="0">
                <a:latin typeface="Arial" panose="020B0604020202020204" pitchFamily="34" charset="0"/>
                <a:cs typeface="Arial" panose="020B0604020202020204" pitchFamily="34" charset="0"/>
              </a:rPr>
              <a:t>field</a:t>
            </a:r>
            <a:endParaRPr lang="en-US" dirty="0">
              <a:latin typeface="Arial" panose="020B0604020202020204" pitchFamily="34" charset="0"/>
              <a:cs typeface="Arial" panose="020B0604020202020204" pitchFamily="34" charset="0"/>
            </a:endParaRPr>
          </a:p>
          <a:p>
            <a:pPr marL="0" indent="0" algn="just">
              <a:spcAft>
                <a:spcPts val="1000"/>
              </a:spcAft>
              <a:buNone/>
            </a:pPr>
            <a:r>
              <a:rPr lang="sq-AL" b="1" dirty="0" smtClean="0">
                <a:latin typeface="Arial" panose="020B0604020202020204" pitchFamily="34" charset="0"/>
                <a:cs typeface="Arial" panose="020B0604020202020204" pitchFamily="34" charset="0"/>
              </a:rPr>
              <a:t>Ilustration:</a:t>
            </a:r>
            <a:r>
              <a:rPr lang="sq-AL"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Complaint filed in the Constitutional Court, calling for the repeal Special Law 97/2019, proposed by the Albanian Governement and approved by </a:t>
            </a:r>
            <a:r>
              <a:rPr lang="en-US" dirty="0" smtClean="0">
                <a:latin typeface="Arial" panose="020B0604020202020204" pitchFamily="34" charset="0"/>
                <a:cs typeface="Arial" panose="020B0604020202020204" pitchFamily="34" charset="0"/>
              </a:rPr>
              <a:t>the</a:t>
            </a:r>
            <a:r>
              <a:rPr lang="sq-AL"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Parliament</a:t>
            </a:r>
            <a:r>
              <a:rPr lang="en-US" dirty="0">
                <a:latin typeface="Arial" panose="020B0604020202020204" pitchFamily="34" charset="0"/>
                <a:cs typeface="Arial" panose="020B0604020202020204" pitchFamily="34" charset="0"/>
              </a:rPr>
              <a:t>, with serious financial </a:t>
            </a:r>
            <a:r>
              <a:rPr lang="en-US" dirty="0" smtClean="0">
                <a:latin typeface="Arial" panose="020B0604020202020204" pitchFamily="34" charset="0"/>
                <a:cs typeface="Arial" panose="020B0604020202020204" pitchFamily="34" charset="0"/>
              </a:rPr>
              <a:t>repercussions.</a:t>
            </a:r>
            <a:r>
              <a:rPr lang="sq-AL"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Through </a:t>
            </a:r>
            <a:r>
              <a:rPr lang="en-US" dirty="0">
                <a:latin typeface="Arial" panose="020B0604020202020204" pitchFamily="34" charset="0"/>
                <a:cs typeface="Arial" panose="020B0604020202020204" pitchFamily="34" charset="0"/>
              </a:rPr>
              <a:t>its legal </a:t>
            </a:r>
            <a:r>
              <a:rPr lang="en-US" dirty="0" smtClean="0">
                <a:latin typeface="Arial" panose="020B0604020202020204" pitchFamily="34" charset="0"/>
                <a:cs typeface="Arial" panose="020B0604020202020204" pitchFamily="34" charset="0"/>
              </a:rPr>
              <a:t>action, </a:t>
            </a:r>
            <a:r>
              <a:rPr lang="en-US" dirty="0">
                <a:latin typeface="Arial" panose="020B0604020202020204" pitchFamily="34" charset="0"/>
                <a:cs typeface="Arial" panose="020B0604020202020204" pitchFamily="34" charset="0"/>
              </a:rPr>
              <a:t>AIS presented arguments regarding the negative effects the application of said Law would </a:t>
            </a:r>
            <a:r>
              <a:rPr lang="en-US" dirty="0" smtClean="0">
                <a:latin typeface="Arial" panose="020B0604020202020204" pitchFamily="34" charset="0"/>
                <a:cs typeface="Arial" panose="020B0604020202020204" pitchFamily="34" charset="0"/>
              </a:rPr>
              <a:t>have</a:t>
            </a:r>
            <a:endParaRPr lang="en-US" dirty="0"/>
          </a:p>
        </p:txBody>
      </p:sp>
    </p:spTree>
    <p:extLst>
      <p:ext uri="{BB962C8B-B14F-4D97-AF65-F5344CB8AC3E}">
        <p14:creationId xmlns:p14="http://schemas.microsoft.com/office/powerpoint/2010/main" val="2293795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409576"/>
            <a:ext cx="11391900" cy="6172200"/>
          </a:xfrm>
        </p:spPr>
        <p:txBody>
          <a:bodyPr>
            <a:noAutofit/>
          </a:bodyPr>
          <a:lstStyle/>
          <a:p>
            <a:pPr marL="0" indent="0" algn="just">
              <a:spcAft>
                <a:spcPts val="1000"/>
              </a:spcAft>
              <a:buNone/>
            </a:pPr>
            <a:r>
              <a:rPr lang="sq-AL" sz="2000" b="1" dirty="0">
                <a:latin typeface="Arial" panose="020B0604020202020204" pitchFamily="34" charset="0"/>
                <a:cs typeface="Arial" panose="020B0604020202020204" pitchFamily="34" charset="0"/>
              </a:rPr>
              <a:t>Debate and Accountability on the Fulfillment of First Group of Negotiating Chapters Public Procurement Chapter Criteria</a:t>
            </a:r>
            <a:endParaRPr lang="en-US" sz="2000" dirty="0">
              <a:latin typeface="Arial" panose="020B0604020202020204" pitchFamily="34" charset="0"/>
              <a:cs typeface="Arial" panose="020B0604020202020204" pitchFamily="34" charset="0"/>
            </a:endParaRPr>
          </a:p>
          <a:p>
            <a:pPr marL="0" indent="0" algn="just">
              <a:spcAft>
                <a:spcPts val="1000"/>
              </a:spcAft>
              <a:buNone/>
            </a:pPr>
            <a:r>
              <a:rPr lang="sq-AL" sz="2000" dirty="0">
                <a:latin typeface="Arial" panose="020B0604020202020204" pitchFamily="34" charset="0"/>
                <a:cs typeface="Arial" panose="020B0604020202020204" pitchFamily="34" charset="0"/>
              </a:rPr>
              <a:t>Policy Paper, February 2023</a:t>
            </a:r>
            <a:endParaRPr lang="en-US" sz="2000" dirty="0">
              <a:latin typeface="Arial" panose="020B0604020202020204" pitchFamily="34" charset="0"/>
              <a:cs typeface="Arial" panose="020B0604020202020204" pitchFamily="34" charset="0"/>
            </a:endParaRPr>
          </a:p>
          <a:p>
            <a:pPr marL="0" indent="0" algn="just">
              <a:spcAft>
                <a:spcPts val="1000"/>
              </a:spcAft>
              <a:buNone/>
            </a:pPr>
            <a:r>
              <a:rPr lang="sq-AL" sz="2000" b="1" dirty="0">
                <a:latin typeface="Arial" panose="020B0604020202020204" pitchFamily="34" charset="0"/>
                <a:cs typeface="Arial" panose="020B0604020202020204" pitchFamily="34" charset="0"/>
              </a:rPr>
              <a:t>Integrity Control of Public Contractors. EU Practice and Contracting in the Albanian Context</a:t>
            </a:r>
            <a:r>
              <a:rPr lang="sq-AL" sz="2000" dirty="0">
                <a:latin typeface="Arial" panose="020B0604020202020204" pitchFamily="34" charset="0"/>
                <a:cs typeface="Arial" panose="020B0604020202020204" pitchFamily="34" charset="0"/>
              </a:rPr>
              <a:t> – The document was drafted by AIS, in collaboration with renown expert Eduard Halimi. </a:t>
            </a:r>
            <a:r>
              <a:rPr lang="sq-AL" sz="2000" u="sng" dirty="0">
                <a:latin typeface="Arial" panose="020B0604020202020204" pitchFamily="34" charset="0"/>
                <a:cs typeface="Arial" panose="020B0604020202020204" pitchFamily="34" charset="0"/>
                <a:hlinkClick r:id="rId2"/>
              </a:rPr>
              <a:t>https://ais.al/new/wp-content/uploads/Integrity-control-of-public-contractors-EU-practices-vs-contracting-in-the-Albanian-context.pdf</a:t>
            </a:r>
            <a:r>
              <a:rPr lang="sq-AL"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lgn="just">
              <a:spcAft>
                <a:spcPts val="300"/>
              </a:spcAft>
              <a:buNone/>
            </a:pPr>
            <a:r>
              <a:rPr lang="sq-AL" sz="2000" b="1" dirty="0" smtClean="0">
                <a:latin typeface="Arial" panose="020B0604020202020204" pitchFamily="34" charset="0"/>
                <a:cs typeface="Arial" panose="020B0604020202020204" pitchFamily="34" charset="0"/>
              </a:rPr>
              <a:t>Conclusions</a:t>
            </a:r>
            <a:endParaRPr lang="en-US" sz="2000" dirty="0">
              <a:latin typeface="Arial" panose="020B0604020202020204" pitchFamily="34" charset="0"/>
              <a:cs typeface="Arial" panose="020B0604020202020204" pitchFamily="34" charset="0"/>
            </a:endParaRPr>
          </a:p>
          <a:p>
            <a:pPr algn="just">
              <a:spcAft>
                <a:spcPts val="300"/>
              </a:spcAft>
            </a:pPr>
            <a:r>
              <a:rPr lang="sq-AL" sz="2000" dirty="0" smtClean="0">
                <a:latin typeface="Arial" panose="020B0604020202020204" pitchFamily="34" charset="0"/>
                <a:cs typeface="Arial" panose="020B0604020202020204" pitchFamily="34" charset="0"/>
              </a:rPr>
              <a:t>The control of the integrity of companies that receive public funds/assets is a very important process, which constitutes the main pillar of the essential principles of public procurement, wich aim to protecting the public goods, free competition and the fight against corruption. Integrity </a:t>
            </a:r>
            <a:r>
              <a:rPr lang="sq-AL" sz="2000" dirty="0">
                <a:latin typeface="Arial" panose="020B0604020202020204" pitchFamily="34" charset="0"/>
                <a:cs typeface="Arial" panose="020B0604020202020204" pitchFamily="34" charset="0"/>
              </a:rPr>
              <a:t>control is a key element and inextricably linked to accountability and </a:t>
            </a:r>
            <a:r>
              <a:rPr lang="sq-AL" sz="2000" dirty="0" smtClean="0">
                <a:latin typeface="Arial" panose="020B0604020202020204" pitchFamily="34" charset="0"/>
                <a:cs typeface="Arial" panose="020B0604020202020204" pitchFamily="34" charset="0"/>
              </a:rPr>
              <a:t>responsibility</a:t>
            </a:r>
            <a:endParaRPr lang="en-US" sz="2000" dirty="0">
              <a:latin typeface="Arial" panose="020B0604020202020204" pitchFamily="34" charset="0"/>
              <a:cs typeface="Arial" panose="020B0604020202020204" pitchFamily="34" charset="0"/>
            </a:endParaRPr>
          </a:p>
          <a:p>
            <a:pPr algn="just">
              <a:spcAft>
                <a:spcPts val="300"/>
              </a:spcAft>
            </a:pPr>
            <a:r>
              <a:rPr lang="sq-AL" sz="2000" dirty="0">
                <a:latin typeface="Arial" panose="020B0604020202020204" pitchFamily="34" charset="0"/>
                <a:cs typeface="Arial" panose="020B0604020202020204" pitchFamily="34" charset="0"/>
              </a:rPr>
              <a:t>On the other hand, the legislation is not complete, especially because there is no legal means to stop companies that are registered in tax havens in black/grey list countries from participating in public procurements, i.e stop them from </a:t>
            </a:r>
            <a:r>
              <a:rPr lang="sq-AL" sz="2000" dirty="0" smtClean="0">
                <a:latin typeface="Arial" panose="020B0604020202020204" pitchFamily="34" charset="0"/>
                <a:cs typeface="Arial" panose="020B0604020202020204" pitchFamily="34" charset="0"/>
              </a:rPr>
              <a:t>competing</a:t>
            </a:r>
            <a:endParaRPr lang="en-US" sz="2000" dirty="0">
              <a:latin typeface="Arial" panose="020B0604020202020204" pitchFamily="34" charset="0"/>
              <a:cs typeface="Arial" panose="020B0604020202020204" pitchFamily="34" charset="0"/>
            </a:endParaRPr>
          </a:p>
          <a:p>
            <a:pPr algn="just">
              <a:spcAft>
                <a:spcPts val="300"/>
              </a:spcAft>
            </a:pPr>
            <a:r>
              <a:rPr lang="sq-AL" sz="2000" dirty="0">
                <a:latin typeface="Arial" panose="020B0604020202020204" pitchFamily="34" charset="0"/>
                <a:cs typeface="Arial" panose="020B0604020202020204" pitchFamily="34" charset="0"/>
              </a:rPr>
              <a:t>Despite the fact that the law on the declaration of beneficial owners made some steps forward in this context, this initiative is not sufficient to guarantee open, fair and competitive public procurements, as well as immune to </a:t>
            </a:r>
            <a:r>
              <a:rPr lang="sq-AL" sz="2000" dirty="0" smtClean="0">
                <a:latin typeface="Arial" panose="020B0604020202020204" pitchFamily="34" charset="0"/>
                <a:cs typeface="Arial" panose="020B0604020202020204" pitchFamily="34" charset="0"/>
              </a:rPr>
              <a:t>corruption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476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409576"/>
            <a:ext cx="11391900" cy="6172200"/>
          </a:xfrm>
        </p:spPr>
        <p:txBody>
          <a:bodyPr>
            <a:noAutofit/>
          </a:bodyPr>
          <a:lstStyle/>
          <a:p>
            <a:pPr marL="0" indent="0" algn="just">
              <a:buNone/>
            </a:pPr>
            <a:r>
              <a:rPr lang="sq-AL" sz="1800" b="1" dirty="0">
                <a:latin typeface="Arial" panose="020B0604020202020204" pitchFamily="34" charset="0"/>
                <a:cs typeface="Arial" panose="020B0604020202020204" pitchFamily="34" charset="0"/>
              </a:rPr>
              <a:t>Debate and Accountability on the Fulfillment of First Group of Negotiating Chapters Public Procurement Chapter Criteria</a:t>
            </a:r>
            <a:endParaRPr lang="en-US" sz="1800" dirty="0">
              <a:latin typeface="Arial" panose="020B0604020202020204" pitchFamily="34" charset="0"/>
              <a:cs typeface="Arial" panose="020B0604020202020204" pitchFamily="34" charset="0"/>
            </a:endParaRPr>
          </a:p>
          <a:p>
            <a:pPr marL="0" indent="0" algn="just">
              <a:buNone/>
            </a:pPr>
            <a:r>
              <a:rPr lang="sq-AL" sz="1800" dirty="0">
                <a:latin typeface="Arial" panose="020B0604020202020204" pitchFamily="34" charset="0"/>
                <a:cs typeface="Arial" panose="020B0604020202020204" pitchFamily="34" charset="0"/>
              </a:rPr>
              <a:t>Policy Paper, February 2023</a:t>
            </a:r>
            <a:endParaRPr lang="en-US" sz="1800" dirty="0">
              <a:latin typeface="Arial" panose="020B0604020202020204" pitchFamily="34" charset="0"/>
              <a:cs typeface="Arial" panose="020B0604020202020204" pitchFamily="34" charset="0"/>
            </a:endParaRPr>
          </a:p>
          <a:p>
            <a:pPr marL="0" indent="0" algn="just">
              <a:buNone/>
            </a:pPr>
            <a:r>
              <a:rPr lang="sq-AL" sz="1800" b="1" dirty="0">
                <a:latin typeface="Arial" panose="020B0604020202020204" pitchFamily="34" charset="0"/>
                <a:cs typeface="Arial" panose="020B0604020202020204" pitchFamily="34" charset="0"/>
              </a:rPr>
              <a:t>Integrity Control of Public Contractors. EU Practice and Contracting in the Albanian Context</a:t>
            </a:r>
            <a:r>
              <a:rPr lang="sq-AL" sz="1800" dirty="0">
                <a:latin typeface="Arial" panose="020B0604020202020204" pitchFamily="34" charset="0"/>
                <a:cs typeface="Arial" panose="020B0604020202020204" pitchFamily="34" charset="0"/>
              </a:rPr>
              <a:t> – The document was drafted by AIS, in collaboration with renown expert Eduard Halimi. </a:t>
            </a:r>
            <a:r>
              <a:rPr lang="sq-AL" sz="1800" u="sng" dirty="0">
                <a:latin typeface="Arial" panose="020B0604020202020204" pitchFamily="34" charset="0"/>
                <a:cs typeface="Arial" panose="020B0604020202020204" pitchFamily="34" charset="0"/>
                <a:hlinkClick r:id="rId2"/>
              </a:rPr>
              <a:t>https://ais.al/new/wp-content/uploads/Integrity-control-of-public-contractors-EU-practices-vs-contracting-in-the-Albanian-context.pdf</a:t>
            </a:r>
            <a:r>
              <a:rPr lang="sq-AL"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lgn="just">
              <a:buNone/>
            </a:pPr>
            <a:r>
              <a:rPr lang="sq-AL" sz="1800" b="1" dirty="0" smtClean="0">
                <a:latin typeface="Arial" panose="020B0604020202020204" pitchFamily="34" charset="0"/>
                <a:cs typeface="Arial" panose="020B0604020202020204" pitchFamily="34" charset="0"/>
              </a:rPr>
              <a:t>Recommendations</a:t>
            </a:r>
            <a:endParaRPr lang="en-US" sz="1800" dirty="0">
              <a:latin typeface="Arial" panose="020B0604020202020204" pitchFamily="34" charset="0"/>
              <a:cs typeface="Arial" panose="020B0604020202020204" pitchFamily="34" charset="0"/>
            </a:endParaRPr>
          </a:p>
          <a:p>
            <a:pPr marL="0" algn="just"/>
            <a:r>
              <a:rPr lang="sq-AL" sz="1800" b="1" dirty="0" smtClean="0">
                <a:latin typeface="Arial" panose="020B0604020202020204" pitchFamily="34" charset="0"/>
                <a:cs typeface="Arial" panose="020B0604020202020204" pitchFamily="34" charset="0"/>
              </a:rPr>
              <a:t>Recommendation </a:t>
            </a:r>
            <a:r>
              <a:rPr lang="sq-AL" sz="1800" b="1" dirty="0">
                <a:latin typeface="Arial" panose="020B0604020202020204" pitchFamily="34" charset="0"/>
                <a:cs typeface="Arial" panose="020B0604020202020204" pitchFamily="34" charset="0"/>
              </a:rPr>
              <a:t>1</a:t>
            </a:r>
            <a:r>
              <a:rPr lang="sq-AL" sz="1800" dirty="0">
                <a:latin typeface="Arial" panose="020B0604020202020204" pitchFamily="34" charset="0"/>
                <a:cs typeface="Arial" panose="020B0604020202020204" pitchFamily="34" charset="0"/>
              </a:rPr>
              <a:t>: In accordance with EU practice, the establishment of legal penalties regarding the public contracts which have been found in violation of the principle of integrity, after the veracity of claimes has been proved following the conclusion of the contract (punishment of economic operators when they have circumvented the self declaration regarding criminal records, or they have played the system, by colluding with companies </a:t>
            </a:r>
            <a:r>
              <a:rPr lang="sq-AL" sz="1800" dirty="0" smtClean="0">
                <a:latin typeface="Arial" panose="020B0604020202020204" pitchFamily="34" charset="0"/>
                <a:cs typeface="Arial" panose="020B0604020202020204" pitchFamily="34" charset="0"/>
              </a:rPr>
              <a:t>with </a:t>
            </a:r>
            <a:r>
              <a:rPr lang="sq-AL" sz="1800" dirty="0">
                <a:latin typeface="Arial" panose="020B0604020202020204" pitchFamily="34" charset="0"/>
                <a:cs typeface="Arial" panose="020B0604020202020204" pitchFamily="34" charset="0"/>
              </a:rPr>
              <a:t>the aim of distorting competition). </a:t>
            </a:r>
            <a:endParaRPr lang="en-US" sz="1800" dirty="0">
              <a:latin typeface="Arial" panose="020B0604020202020204" pitchFamily="34" charset="0"/>
              <a:cs typeface="Arial" panose="020B0604020202020204" pitchFamily="34" charset="0"/>
            </a:endParaRPr>
          </a:p>
          <a:p>
            <a:pPr marL="0" algn="just"/>
            <a:r>
              <a:rPr lang="sq-AL" sz="1800" b="1" dirty="0">
                <a:latin typeface="Arial" panose="020B0604020202020204" pitchFamily="34" charset="0"/>
                <a:cs typeface="Arial" panose="020B0604020202020204" pitchFamily="34" charset="0"/>
              </a:rPr>
              <a:t>Recommendation 2</a:t>
            </a:r>
            <a:r>
              <a:rPr lang="sq-AL" sz="1800" dirty="0">
                <a:latin typeface="Arial" panose="020B0604020202020204" pitchFamily="34" charset="0"/>
                <a:cs typeface="Arial" panose="020B0604020202020204" pitchFamily="34" charset="0"/>
              </a:rPr>
              <a:t>: Prohibiting/restricting economic operators that are registered in fiscal havens from competing in public procurements, until a better control of money laundering is ensured and Albania leaves the watch list, the list of countries at risk for money laundering.</a:t>
            </a:r>
            <a:endParaRPr lang="en-US" sz="1800" dirty="0">
              <a:latin typeface="Arial" panose="020B0604020202020204" pitchFamily="34" charset="0"/>
              <a:cs typeface="Arial" panose="020B0604020202020204" pitchFamily="34" charset="0"/>
            </a:endParaRPr>
          </a:p>
          <a:p>
            <a:pPr marL="0" algn="just"/>
            <a:r>
              <a:rPr lang="sq-AL" sz="1800" b="1" dirty="0">
                <a:latin typeface="Arial" panose="020B0604020202020204" pitchFamily="34" charset="0"/>
                <a:cs typeface="Arial" panose="020B0604020202020204" pitchFamily="34" charset="0"/>
              </a:rPr>
              <a:t>Recommendation 3</a:t>
            </a:r>
            <a:r>
              <a:rPr lang="sq-AL" sz="1800" dirty="0">
                <a:latin typeface="Arial" panose="020B0604020202020204" pitchFamily="34" charset="0"/>
                <a:cs typeface="Arial" panose="020B0604020202020204" pitchFamily="34" charset="0"/>
              </a:rPr>
              <a:t>: The same integrity control principles should be extended not only to the company winning the public contract, but also to subcontractors which undertook to work for those same public contracts. Recommendations of specific nature:</a:t>
            </a:r>
            <a:endParaRPr lang="en-US" sz="1800" dirty="0">
              <a:latin typeface="Arial" panose="020B0604020202020204" pitchFamily="34" charset="0"/>
              <a:cs typeface="Arial" panose="020B0604020202020204" pitchFamily="34" charset="0"/>
            </a:endParaRPr>
          </a:p>
          <a:p>
            <a:pPr marL="0" indent="0" algn="just">
              <a:buNone/>
            </a:pPr>
            <a:r>
              <a:rPr lang="sq-AL" sz="1800" dirty="0">
                <a:latin typeface="Arial" panose="020B0604020202020204" pitchFamily="34" charset="0"/>
                <a:cs typeface="Arial" panose="020B0604020202020204" pitchFamily="34" charset="0"/>
              </a:rPr>
              <a:t>After Albania has been expulsed from this list (grey list for the prevention of money laundering) then we could offer more specific recommendations for the intervention of the legislator through amendments, such as in </a:t>
            </a:r>
            <a:r>
              <a:rPr lang="sq-AL" sz="1800" dirty="0" smtClean="0">
                <a:latin typeface="Arial" panose="020B0604020202020204" pitchFamily="34" charset="0"/>
                <a:cs typeface="Arial" panose="020B0604020202020204" pitchFamily="34" charset="0"/>
              </a:rPr>
              <a:t>law </a:t>
            </a:r>
            <a:r>
              <a:rPr lang="sq-AL" sz="1800" dirty="0">
                <a:latin typeface="Arial" panose="020B0604020202020204" pitchFamily="34" charset="0"/>
                <a:cs typeface="Arial" panose="020B0604020202020204" pitchFamily="34" charset="0"/>
              </a:rPr>
              <a:t>no. 112/2020 "On the register of beneficial owners</a:t>
            </a:r>
            <a:r>
              <a:rPr lang="sq-AL"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378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409576"/>
            <a:ext cx="11391900" cy="6172200"/>
          </a:xfrm>
        </p:spPr>
        <p:txBody>
          <a:bodyPr>
            <a:noAutofit/>
          </a:bodyPr>
          <a:lstStyle/>
          <a:p>
            <a:pPr marL="0" indent="0" algn="just">
              <a:spcAft>
                <a:spcPts val="1000"/>
              </a:spcAft>
              <a:buNone/>
            </a:pPr>
            <a:r>
              <a:rPr lang="sq-AL" sz="1800" b="1" dirty="0">
                <a:latin typeface="Arial" panose="020B0604020202020204" pitchFamily="34" charset="0"/>
                <a:cs typeface="Arial" panose="020B0604020202020204" pitchFamily="34" charset="0"/>
              </a:rPr>
              <a:t>The Need for Improvement in Public Procurement Legislation</a:t>
            </a:r>
            <a:endParaRPr lang="en-US" sz="1800" dirty="0">
              <a:latin typeface="Arial" panose="020B0604020202020204" pitchFamily="34" charset="0"/>
              <a:cs typeface="Arial" panose="020B0604020202020204" pitchFamily="34" charset="0"/>
            </a:endParaRPr>
          </a:p>
          <a:p>
            <a:pPr marL="0" indent="0" algn="just">
              <a:spcAft>
                <a:spcPts val="1000"/>
              </a:spcAft>
              <a:buNone/>
            </a:pPr>
            <a:r>
              <a:rPr lang="sq-AL" sz="1800" dirty="0">
                <a:latin typeface="Arial" panose="020B0604020202020204" pitchFamily="34" charset="0"/>
                <a:cs typeface="Arial" panose="020B0604020202020204" pitchFamily="34" charset="0"/>
              </a:rPr>
              <a:t>Comments/Recommendations in the framework of the Public Consultation Process regarding the Draft Law presenting Amendments to Law 162/2020</a:t>
            </a:r>
            <a:endParaRPr lang="en-US" sz="1800" dirty="0">
              <a:latin typeface="Arial" panose="020B0604020202020204" pitchFamily="34" charset="0"/>
              <a:cs typeface="Arial" panose="020B0604020202020204" pitchFamily="34" charset="0"/>
            </a:endParaRPr>
          </a:p>
          <a:p>
            <a:pPr marL="0" indent="0" algn="just">
              <a:spcAft>
                <a:spcPts val="1000"/>
              </a:spcAft>
              <a:buNone/>
            </a:pPr>
            <a:r>
              <a:rPr lang="sq-AL" sz="1800" dirty="0">
                <a:latin typeface="Arial" panose="020B0604020202020204" pitchFamily="34" charset="0"/>
                <a:cs typeface="Arial" panose="020B0604020202020204" pitchFamily="34" charset="0"/>
              </a:rPr>
              <a:t>The organization AIS, promoter of Open Data Albania, engaged in monitoring and identifying issues related to the Public Procurement, comments and recommendations regarding the draft </a:t>
            </a:r>
            <a:r>
              <a:rPr lang="sq-AL" sz="1800" dirty="0" smtClean="0">
                <a:latin typeface="Arial" panose="020B0604020202020204" pitchFamily="34" charset="0"/>
                <a:cs typeface="Arial" panose="020B0604020202020204" pitchFamily="34" charset="0"/>
              </a:rPr>
              <a:t>law </a:t>
            </a:r>
            <a:r>
              <a:rPr lang="sq-AL" sz="1800" dirty="0">
                <a:latin typeface="Arial" panose="020B0604020202020204" pitchFamily="34" charset="0"/>
                <a:cs typeface="Arial" panose="020B0604020202020204" pitchFamily="34" charset="0"/>
              </a:rPr>
              <a:t>"On several additions and amendments to </a:t>
            </a:r>
            <a:r>
              <a:rPr lang="sq-AL" sz="1800" dirty="0" smtClean="0">
                <a:latin typeface="Arial" panose="020B0604020202020204" pitchFamily="34" charset="0"/>
                <a:cs typeface="Arial" panose="020B0604020202020204" pitchFamily="34" charset="0"/>
              </a:rPr>
              <a:t>law </a:t>
            </a:r>
            <a:r>
              <a:rPr lang="sq-AL" sz="1800" dirty="0">
                <a:latin typeface="Arial" panose="020B0604020202020204" pitchFamily="34" charset="0"/>
                <a:cs typeface="Arial" panose="020B0604020202020204" pitchFamily="34" charset="0"/>
              </a:rPr>
              <a:t>no. 162, dated 23.12.2020 on Public Procurement”, that is currently in the Public Consultation Process and </a:t>
            </a:r>
            <a:r>
              <a:rPr lang="sq-AL" sz="1800" dirty="0" smtClean="0">
                <a:latin typeface="Arial" panose="020B0604020202020204" pitchFamily="34" charset="0"/>
                <a:cs typeface="Arial" panose="020B0604020202020204" pitchFamily="34" charset="0"/>
              </a:rPr>
              <a:t>was </a:t>
            </a:r>
            <a:r>
              <a:rPr lang="sq-AL" sz="1800" dirty="0">
                <a:latin typeface="Arial" panose="020B0604020202020204" pitchFamily="34" charset="0"/>
                <a:cs typeface="Arial" panose="020B0604020202020204" pitchFamily="34" charset="0"/>
              </a:rPr>
              <a:t>presented by the Albanian Government in June-July </a:t>
            </a:r>
            <a:r>
              <a:rPr lang="sq-AL" sz="1800" dirty="0" smtClean="0">
                <a:latin typeface="Arial" panose="020B0604020202020204" pitchFamily="34" charset="0"/>
                <a:cs typeface="Arial" panose="020B0604020202020204" pitchFamily="34" charset="0"/>
              </a:rPr>
              <a:t>2023</a:t>
            </a:r>
            <a:endParaRPr lang="en-US" sz="1800" dirty="0">
              <a:latin typeface="Arial" panose="020B0604020202020204" pitchFamily="34" charset="0"/>
              <a:cs typeface="Arial" panose="020B0604020202020204" pitchFamily="34" charset="0"/>
            </a:endParaRPr>
          </a:p>
          <a:p>
            <a:pPr marL="0" indent="0" algn="just">
              <a:spcAft>
                <a:spcPts val="1000"/>
              </a:spcAft>
              <a:buNone/>
            </a:pPr>
            <a:r>
              <a:rPr lang="sq-AL" sz="1800" dirty="0">
                <a:latin typeface="Arial" panose="020B0604020202020204" pitchFamily="34" charset="0"/>
                <a:cs typeface="Arial" panose="020B0604020202020204" pitchFamily="34" charset="0"/>
              </a:rPr>
              <a:t>The comments and opinions we are presenting are related solely to three new concepts of the Draft Law</a:t>
            </a:r>
            <a:endParaRPr lang="en-US" sz="1800" dirty="0">
              <a:latin typeface="Arial" panose="020B0604020202020204" pitchFamily="34" charset="0"/>
              <a:cs typeface="Arial" panose="020B0604020202020204" pitchFamily="34" charset="0"/>
            </a:endParaRPr>
          </a:p>
          <a:p>
            <a:pPr marL="0" indent="0" algn="just">
              <a:spcAft>
                <a:spcPts val="1000"/>
              </a:spcAft>
              <a:buNone/>
            </a:pPr>
            <a:r>
              <a:rPr lang="sq-AL" sz="1800" b="1" dirty="0">
                <a:latin typeface="Arial" panose="020B0604020202020204" pitchFamily="34" charset="0"/>
                <a:cs typeface="Arial" panose="020B0604020202020204" pitchFamily="34" charset="0"/>
              </a:rPr>
              <a:t>a)</a:t>
            </a:r>
            <a:r>
              <a:rPr lang="sq-AL" sz="1800" dirty="0">
                <a:latin typeface="Arial" panose="020B0604020202020204" pitchFamily="34" charset="0"/>
                <a:cs typeface="Arial" panose="020B0604020202020204" pitchFamily="34" charset="0"/>
              </a:rPr>
              <a:t> The procurement process is taken out of the public domain, i.e., involving private-non public entities that will play the role of Contracting Authorities in the public procurement process;</a:t>
            </a:r>
            <a:endParaRPr lang="en-US" sz="1800" dirty="0">
              <a:latin typeface="Arial" panose="020B0604020202020204" pitchFamily="34" charset="0"/>
              <a:cs typeface="Arial" panose="020B0604020202020204" pitchFamily="34" charset="0"/>
            </a:endParaRPr>
          </a:p>
          <a:p>
            <a:pPr marL="0" indent="0" algn="just">
              <a:spcAft>
                <a:spcPts val="1000"/>
              </a:spcAft>
              <a:buNone/>
            </a:pPr>
            <a:r>
              <a:rPr lang="sq-AL" sz="1800" b="1" dirty="0">
                <a:latin typeface="Arial" panose="020B0604020202020204" pitchFamily="34" charset="0"/>
                <a:cs typeface="Arial" panose="020B0604020202020204" pitchFamily="34" charset="0"/>
              </a:rPr>
              <a:t>b)</a:t>
            </a:r>
            <a:r>
              <a:rPr lang="sq-AL" sz="1800" dirty="0">
                <a:latin typeface="Arial" panose="020B0604020202020204" pitchFamily="34" charset="0"/>
                <a:cs typeface="Arial" panose="020B0604020202020204" pitchFamily="34" charset="0"/>
              </a:rPr>
              <a:t> A new EPS (Electronic Procurement System) is introduced. Such system presented in the draft includes two innovations: firstly, it is harmonized with, and integrated into other electronic systems, and secondly, this new EPS is accessible to users against payment. The country has been already applying for years an Electronic Procurement System that provides good and cost-free access for users who participate in tenders and user </a:t>
            </a:r>
            <a:r>
              <a:rPr lang="sq-AL" sz="1800" dirty="0" smtClean="0">
                <a:latin typeface="Arial" panose="020B0604020202020204" pitchFamily="34" charset="0"/>
                <a:cs typeface="Arial" panose="020B0604020202020204" pitchFamily="34" charset="0"/>
              </a:rPr>
              <a:t>who </a:t>
            </a:r>
            <a:r>
              <a:rPr lang="sq-AL" sz="1800" dirty="0">
                <a:latin typeface="Arial" panose="020B0604020202020204" pitchFamily="34" charset="0"/>
                <a:cs typeface="Arial" panose="020B0604020202020204" pitchFamily="34" charset="0"/>
              </a:rPr>
              <a:t>monitor the </a:t>
            </a:r>
            <a:r>
              <a:rPr lang="sq-AL" sz="1800" dirty="0" smtClean="0">
                <a:latin typeface="Arial" panose="020B0604020202020204" pitchFamily="34" charset="0"/>
                <a:cs typeface="Arial" panose="020B0604020202020204" pitchFamily="34" charset="0"/>
              </a:rPr>
              <a:t>processes;</a:t>
            </a:r>
            <a:endParaRPr lang="sq-AL" sz="1800" dirty="0">
              <a:latin typeface="Arial" panose="020B0604020202020204" pitchFamily="34" charset="0"/>
              <a:cs typeface="Arial" panose="020B0604020202020204" pitchFamily="34" charset="0"/>
            </a:endParaRPr>
          </a:p>
          <a:p>
            <a:pPr marL="0" indent="0" algn="just">
              <a:spcAft>
                <a:spcPts val="1000"/>
              </a:spcAft>
              <a:buNone/>
            </a:pPr>
            <a:r>
              <a:rPr lang="sq-AL" sz="1800" b="1" dirty="0" smtClean="0">
                <a:latin typeface="Arial" panose="020B0604020202020204" pitchFamily="34" charset="0"/>
                <a:cs typeface="Arial" panose="020B0604020202020204" pitchFamily="34" charset="0"/>
              </a:rPr>
              <a:t>c</a:t>
            </a:r>
            <a:r>
              <a:rPr lang="sq-AL" sz="1800" b="1" dirty="0">
                <a:latin typeface="Arial" panose="020B0604020202020204" pitchFamily="34" charset="0"/>
                <a:cs typeface="Arial" panose="020B0604020202020204" pitchFamily="34" charset="0"/>
              </a:rPr>
              <a:t>)</a:t>
            </a:r>
            <a:r>
              <a:rPr lang="sq-AL" sz="1800" dirty="0">
                <a:latin typeface="Arial" panose="020B0604020202020204" pitchFamily="34" charset="0"/>
                <a:cs typeface="Arial" panose="020B0604020202020204" pitchFamily="34" charset="0"/>
              </a:rPr>
              <a:t> Introduction of Artificial Intelligence as a mechanism that will serve to develop the PES for standardizing technical specifications, as well as to develop a dynamic electronic procurement and auction system using advanced Artificial Intelligence and automated processes, etc</a:t>
            </a:r>
            <a:r>
              <a:rPr lang="sq-AL"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240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409576"/>
            <a:ext cx="11391900" cy="6172200"/>
          </a:xfrm>
        </p:spPr>
        <p:txBody>
          <a:bodyPr>
            <a:noAutofit/>
          </a:bodyPr>
          <a:lstStyle/>
          <a:p>
            <a:pPr marL="0" indent="0" algn="just">
              <a:spcAft>
                <a:spcPts val="400"/>
              </a:spcAft>
              <a:buNone/>
            </a:pPr>
            <a:r>
              <a:rPr lang="sq-AL" sz="2000" b="1" dirty="0"/>
              <a:t>The Need for Improvement in Public Procurement Legislation</a:t>
            </a:r>
            <a:endParaRPr lang="en-US" sz="2000" dirty="0"/>
          </a:p>
          <a:p>
            <a:pPr marL="0" indent="0" algn="just">
              <a:spcAft>
                <a:spcPts val="400"/>
              </a:spcAft>
              <a:buNone/>
            </a:pPr>
            <a:r>
              <a:rPr lang="sq-AL" sz="2000" b="1" dirty="0" smtClean="0"/>
              <a:t>Conclusions </a:t>
            </a:r>
            <a:r>
              <a:rPr lang="sq-AL" sz="2000" b="1" dirty="0"/>
              <a:t>and Recommendations</a:t>
            </a:r>
            <a:endParaRPr lang="en-US" sz="2000" dirty="0"/>
          </a:p>
          <a:p>
            <a:pPr marL="0" indent="0" algn="just">
              <a:spcAft>
                <a:spcPts val="400"/>
              </a:spcAft>
              <a:buNone/>
            </a:pPr>
            <a:r>
              <a:rPr lang="sq-AL" sz="2000" dirty="0"/>
              <a:t>AIS, calls on the Council of Ministers to withdraw the draft from the Consultation and Advancement phases, as we deem it premature and deficient in its compatibility with national legislation. Additionally, it requests that (the Council of Ministers):</a:t>
            </a:r>
            <a:endParaRPr lang="en-US" sz="2000" dirty="0"/>
          </a:p>
          <a:p>
            <a:pPr marL="0" indent="0" algn="just">
              <a:spcAft>
                <a:spcPts val="400"/>
              </a:spcAft>
              <a:buNone/>
            </a:pPr>
            <a:r>
              <a:rPr lang="sq-AL" sz="2000" b="1" dirty="0"/>
              <a:t>1. </a:t>
            </a:r>
            <a:r>
              <a:rPr lang="sq-AL" sz="2000" dirty="0"/>
              <a:t>Initiate a technical evaluation of the current state of the existing Electronic Public Procurement System, which will serve as a basis for future legislative initiatives. Consider the possibility of integrating the current system, instead of creating an entirely new and expensive EPS, resort forms of public-private partnerships or transferring public services to the private </a:t>
            </a:r>
            <a:r>
              <a:rPr lang="sq-AL" sz="2000" dirty="0" smtClean="0"/>
              <a:t>sector</a:t>
            </a:r>
            <a:endParaRPr lang="en-US" sz="2000" dirty="0"/>
          </a:p>
          <a:p>
            <a:pPr marL="0" indent="0" algn="just">
              <a:spcAft>
                <a:spcPts val="400"/>
              </a:spcAft>
              <a:buNone/>
            </a:pPr>
            <a:r>
              <a:rPr lang="sq-AL" sz="2000" b="1" dirty="0"/>
              <a:t>2. </a:t>
            </a:r>
            <a:r>
              <a:rPr lang="sq-AL" sz="2000" dirty="0"/>
              <a:t>In any future initiative, carefully consider how to guarantee the principle of transparency and participation in the Public Procurement Process, </a:t>
            </a:r>
            <a:r>
              <a:rPr lang="sq-AL" sz="2000" dirty="0" smtClean="0"/>
              <a:t>while </a:t>
            </a:r>
            <a:r>
              <a:rPr lang="sq-AL" sz="2000" dirty="0"/>
              <a:t>assessing the risk of limiting such transparency and participation by introducing payments for </a:t>
            </a:r>
            <a:r>
              <a:rPr lang="sq-AL" sz="2000" dirty="0" smtClean="0"/>
              <a:t>services</a:t>
            </a:r>
            <a:endParaRPr lang="en-US" sz="2000" dirty="0"/>
          </a:p>
          <a:p>
            <a:pPr marL="0" indent="0" algn="just">
              <a:spcAft>
                <a:spcPts val="400"/>
              </a:spcAft>
              <a:buNone/>
            </a:pPr>
            <a:r>
              <a:rPr lang="sq-AL" sz="2000" b="1" dirty="0"/>
              <a:t>3. </a:t>
            </a:r>
            <a:r>
              <a:rPr lang="sq-AL" sz="2000" dirty="0"/>
              <a:t>Clearly and responsibly present any transfer of duties, functions, and competencies from the Public Sector or Authority to the Private </a:t>
            </a:r>
            <a:r>
              <a:rPr lang="sq-AL" sz="2000" dirty="0" smtClean="0"/>
              <a:t>Sector</a:t>
            </a:r>
            <a:endParaRPr lang="sq-AL" sz="2000" dirty="0"/>
          </a:p>
          <a:p>
            <a:pPr marL="0" indent="0" algn="just">
              <a:spcAft>
                <a:spcPts val="1800"/>
              </a:spcAft>
              <a:buNone/>
            </a:pPr>
            <a:r>
              <a:rPr lang="sq-AL" sz="2000" b="1" dirty="0" smtClean="0"/>
              <a:t>4</a:t>
            </a:r>
            <a:r>
              <a:rPr lang="sq-AL" sz="2000" b="1" dirty="0"/>
              <a:t>. </a:t>
            </a:r>
            <a:r>
              <a:rPr lang="sq-AL" sz="2000" dirty="0"/>
              <a:t>Ensure that legislative initiatives refer specifically and carefully to all provisions or reference to EU Directives </a:t>
            </a:r>
            <a:r>
              <a:rPr lang="sq-AL" sz="2000" dirty="0" smtClean="0"/>
              <a:t>applicable</a:t>
            </a:r>
            <a:endParaRPr lang="en-US" sz="2000" dirty="0"/>
          </a:p>
          <a:p>
            <a:pPr marL="0" indent="0" algn="just">
              <a:spcAft>
                <a:spcPts val="400"/>
              </a:spcAft>
              <a:buNone/>
            </a:pPr>
            <a:r>
              <a:rPr lang="sq-AL" sz="2000" dirty="0"/>
              <a:t>The proces in </a:t>
            </a:r>
            <a:r>
              <a:rPr lang="sq-AL" sz="2000" dirty="0" smtClean="0"/>
              <a:t>Ongoing</a:t>
            </a:r>
            <a:endParaRPr lang="en-US" sz="2000" dirty="0"/>
          </a:p>
        </p:txBody>
      </p:sp>
    </p:spTree>
    <p:extLst>
      <p:ext uri="{BB962C8B-B14F-4D97-AF65-F5344CB8AC3E}">
        <p14:creationId xmlns:p14="http://schemas.microsoft.com/office/powerpoint/2010/main" val="4164496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657" y="446313"/>
            <a:ext cx="11342914" cy="6052458"/>
          </a:xfrm>
        </p:spPr>
        <p:txBody>
          <a:bodyPr>
            <a:noAutofit/>
          </a:bodyPr>
          <a:lstStyle/>
          <a:p>
            <a:pPr marL="0" indent="0" algn="just">
              <a:buNone/>
            </a:pPr>
            <a:r>
              <a:rPr lang="sq-AL" sz="1800" dirty="0">
                <a:latin typeface="Arial" panose="020B0604020202020204" pitchFamily="34" charset="0"/>
                <a:cs typeface="Arial" panose="020B0604020202020204" pitchFamily="34" charset="0"/>
              </a:rPr>
              <a:t>The position of the AIS Organization for the Creation of the Joint Stock Company Operator of Centralized Purchases. 13 September 2023 </a:t>
            </a:r>
            <a:r>
              <a:rPr lang="sq-AL" sz="1800" u="sng" dirty="0">
                <a:latin typeface="Arial" panose="020B0604020202020204" pitchFamily="34" charset="0"/>
                <a:cs typeface="Arial" panose="020B0604020202020204" pitchFamily="34" charset="0"/>
                <a:hlinkClick r:id="rId2"/>
              </a:rPr>
              <a:t>https://ndiqparate.al/?p=19977&amp;lang=en</a:t>
            </a:r>
            <a:r>
              <a:rPr lang="sq-AL"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lgn="just">
              <a:buNone/>
            </a:pPr>
            <a:r>
              <a:rPr lang="sq-AL" sz="1800" dirty="0">
                <a:latin typeface="Arial" panose="020B0604020202020204" pitchFamily="34" charset="0"/>
                <a:cs typeface="Arial" panose="020B0604020202020204" pitchFamily="34" charset="0"/>
              </a:rPr>
              <a:t>The Council of Ministers has approved Decision No. 531 / 2023 </a:t>
            </a:r>
            <a:r>
              <a:rPr lang="sq-AL" sz="1800" dirty="0" smtClean="0">
                <a:latin typeface="Arial" panose="020B0604020202020204" pitchFamily="34" charset="0"/>
                <a:cs typeface="Arial" panose="020B0604020202020204" pitchFamily="34" charset="0"/>
              </a:rPr>
              <a:t>with </a:t>
            </a:r>
            <a:r>
              <a:rPr lang="sq-AL" sz="1800" dirty="0">
                <a:latin typeface="Arial" panose="020B0604020202020204" pitchFamily="34" charset="0"/>
                <a:cs typeface="Arial" panose="020B0604020202020204" pitchFamily="34" charset="0"/>
              </a:rPr>
              <a:t>the purpose of “Creating the State Joint Stock Company “Centered Purchases Operator JSC”, in order to perform Special Public Procurement Procedures</a:t>
            </a:r>
            <a:r>
              <a:rPr lang="sq-AL"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lgn="just">
              <a:buNone/>
            </a:pPr>
            <a:r>
              <a:rPr lang="sq-AL" sz="1800" dirty="0">
                <a:latin typeface="Arial" panose="020B0604020202020204" pitchFamily="34" charset="0"/>
                <a:cs typeface="Arial" panose="020B0604020202020204" pitchFamily="34" charset="0"/>
              </a:rPr>
              <a:t>According to this decision, the Centered Purchases Operator is a joint-stock company, with State Capital, that operates on the basis of the Law on Merchant and Commercial </a:t>
            </a:r>
            <a:r>
              <a:rPr lang="sq-AL" sz="1800" dirty="0" smtClean="0">
                <a:latin typeface="Arial" panose="020B0604020202020204" pitchFamily="34" charset="0"/>
                <a:cs typeface="Arial" panose="020B0604020202020204" pitchFamily="34" charset="0"/>
              </a:rPr>
              <a:t>Companies</a:t>
            </a:r>
            <a:endParaRPr lang="en-US" sz="1800" dirty="0">
              <a:latin typeface="Arial" panose="020B0604020202020204" pitchFamily="34" charset="0"/>
              <a:cs typeface="Arial" panose="020B0604020202020204" pitchFamily="34" charset="0"/>
            </a:endParaRPr>
          </a:p>
          <a:p>
            <a:pPr marL="0" indent="0" algn="just">
              <a:buNone/>
            </a:pPr>
            <a:r>
              <a:rPr lang="sq-AL" sz="1800" dirty="0">
                <a:latin typeface="Arial" panose="020B0604020202020204" pitchFamily="34" charset="0"/>
                <a:cs typeface="Arial" panose="020B0604020202020204" pitchFamily="34" charset="0"/>
              </a:rPr>
              <a:t>This decision of the Council of Ministers, published in the official gazette No. 133, dated 12/09/2023, is in violation of the Law on Public Procurement. </a:t>
            </a:r>
            <a:r>
              <a:rPr lang="sq-AL" sz="1800" u="sng" dirty="0">
                <a:latin typeface="Arial" panose="020B0604020202020204" pitchFamily="34" charset="0"/>
                <a:cs typeface="Arial" panose="020B0604020202020204" pitchFamily="34" charset="0"/>
                <a:hlinkClick r:id="rId3"/>
              </a:rPr>
              <a:t>https://qbz.gov.al/eli/fz/2023/133/38039e09-5039-4497-a93d-ada1062326eb</a:t>
            </a:r>
            <a:endParaRPr lang="en-US" sz="1800" dirty="0">
              <a:latin typeface="Arial" panose="020B0604020202020204" pitchFamily="34" charset="0"/>
              <a:cs typeface="Arial" panose="020B0604020202020204" pitchFamily="34" charset="0"/>
            </a:endParaRPr>
          </a:p>
          <a:p>
            <a:pPr marL="0" indent="0" algn="just">
              <a:buNone/>
            </a:pPr>
            <a:r>
              <a:rPr lang="sq-AL" sz="1800" dirty="0">
                <a:latin typeface="Arial" panose="020B0604020202020204" pitchFamily="34" charset="0"/>
                <a:cs typeface="Arial" panose="020B0604020202020204" pitchFamily="34" charset="0"/>
              </a:rPr>
              <a:t>More specifically, the Article 4, point 1, letter b of Law 162/2020 on Public Procurement provides that "The Contracting Authority is any entity established to pursue a general interest of a non-economic or commercial </a:t>
            </a:r>
            <a:r>
              <a:rPr lang="sq-AL" sz="1800" dirty="0" smtClean="0">
                <a:latin typeface="Arial" panose="020B0604020202020204" pitchFamily="34" charset="0"/>
                <a:cs typeface="Arial" panose="020B0604020202020204" pitchFamily="34" charset="0"/>
              </a:rPr>
              <a:t>nature." As </a:t>
            </a:r>
            <a:r>
              <a:rPr lang="sq-AL" sz="1800" dirty="0">
                <a:latin typeface="Arial" panose="020B0604020202020204" pitchFamily="34" charset="0"/>
                <a:cs typeface="Arial" panose="020B0604020202020204" pitchFamily="34" charset="0"/>
              </a:rPr>
              <a:t>a result, the Centered Purchasing Agency cannot function as a joint-stock company (commercial, economic character</a:t>
            </a:r>
            <a:r>
              <a:rPr lang="sq-AL"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indent="0" algn="just">
              <a:buNone/>
            </a:pPr>
            <a:r>
              <a:rPr lang="sq-AL" sz="1800" dirty="0">
                <a:latin typeface="Arial" panose="020B0604020202020204" pitchFamily="34" charset="0"/>
                <a:cs typeface="Arial" panose="020B0604020202020204" pitchFamily="34" charset="0"/>
              </a:rPr>
              <a:t>This DCM contradicts the Law on Public Procurement and must be immediately declared invalid by the Council of Ministers </a:t>
            </a:r>
            <a:r>
              <a:rPr lang="sq-AL" sz="1800" dirty="0" smtClean="0">
                <a:latin typeface="Arial" panose="020B0604020202020204" pitchFamily="34" charset="0"/>
                <a:cs typeface="Arial" panose="020B0604020202020204" pitchFamily="34" charset="0"/>
              </a:rPr>
              <a:t>itself</a:t>
            </a:r>
            <a:endParaRPr lang="en-US" sz="1800" dirty="0">
              <a:latin typeface="Arial" panose="020B0604020202020204" pitchFamily="34" charset="0"/>
              <a:cs typeface="Arial" panose="020B0604020202020204" pitchFamily="34" charset="0"/>
            </a:endParaRPr>
          </a:p>
          <a:p>
            <a:pPr marL="0" indent="0" algn="just">
              <a:buNone/>
            </a:pPr>
            <a:r>
              <a:rPr lang="sq-AL" sz="1800" dirty="0">
                <a:latin typeface="Arial" panose="020B0604020202020204" pitchFamily="34" charset="0"/>
                <a:cs typeface="Arial" panose="020B0604020202020204" pitchFamily="34" charset="0"/>
              </a:rPr>
              <a:t>We call upon the Public Procurement Agency not to make any registration in the Electronic Procurement System for this Procuring Authority Entity created via a DCM, but in clear contradiction to the </a:t>
            </a:r>
            <a:r>
              <a:rPr lang="sq-AL" sz="1800" dirty="0" smtClean="0">
                <a:latin typeface="Arial" panose="020B0604020202020204" pitchFamily="34" charset="0"/>
                <a:cs typeface="Arial" panose="020B0604020202020204" pitchFamily="34" charset="0"/>
              </a:rPr>
              <a:t>law.</a:t>
            </a:r>
            <a:r>
              <a:rPr lang="sq-AL" sz="1800" dirty="0">
                <a:latin typeface="Arial" panose="020B0604020202020204" pitchFamily="34" charset="0"/>
                <a:cs typeface="Arial" panose="020B0604020202020204" pitchFamily="34" charset="0"/>
              </a:rPr>
              <a:t> </a:t>
            </a:r>
            <a:r>
              <a:rPr lang="sq-AL" sz="1800" dirty="0" smtClean="0">
                <a:latin typeface="Arial" panose="020B0604020202020204" pitchFamily="34" charset="0"/>
                <a:cs typeface="Arial" panose="020B0604020202020204" pitchFamily="34" charset="0"/>
              </a:rPr>
              <a:t>If </a:t>
            </a:r>
            <a:r>
              <a:rPr lang="sq-AL" sz="1800" dirty="0">
                <a:latin typeface="Arial" panose="020B0604020202020204" pitchFamily="34" charset="0"/>
                <a:cs typeface="Arial" panose="020B0604020202020204" pitchFamily="34" charset="0"/>
              </a:rPr>
              <a:t>the Council of Ministers will not withdraw the DCM, the AIS/ Open Data Albania Organization will take legal steps demanding the Invalidity of the Act, through a Lawfulness Test </a:t>
            </a:r>
            <a:r>
              <a:rPr lang="sq-AL" sz="1800" dirty="0" smtClean="0">
                <a:latin typeface="Arial" panose="020B0604020202020204" pitchFamily="34" charset="0"/>
                <a:cs typeface="Arial" panose="020B0604020202020204" pitchFamily="34" charset="0"/>
              </a:rPr>
              <a:t>Indictment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6859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q-AL" b="1" dirty="0" smtClean="0">
                <a:latin typeface="Arial Black" panose="020B0A04020102020204" pitchFamily="34" charset="0"/>
              </a:rPr>
              <a:t>Follow us:</a:t>
            </a:r>
            <a:endParaRPr lang="en-US" b="1" dirty="0">
              <a:latin typeface="Arial Black" panose="020B0A04020102020204" pitchFamily="34" charset="0"/>
            </a:endParaRPr>
          </a:p>
        </p:txBody>
      </p:sp>
      <p:sp>
        <p:nvSpPr>
          <p:cNvPr id="3" name="Content Placeholder 2"/>
          <p:cNvSpPr>
            <a:spLocks noGrp="1"/>
          </p:cNvSpPr>
          <p:nvPr>
            <p:ph idx="1"/>
          </p:nvPr>
        </p:nvSpPr>
        <p:spPr>
          <a:xfrm>
            <a:off x="2305050" y="1498601"/>
            <a:ext cx="9048750" cy="4678362"/>
          </a:xfrm>
        </p:spPr>
        <p:txBody>
          <a:bodyPr>
            <a:normAutofit/>
          </a:bodyPr>
          <a:lstStyle/>
          <a:p>
            <a:pPr marL="0" indent="0">
              <a:lnSpc>
                <a:spcPct val="150000"/>
              </a:lnSpc>
              <a:spcAft>
                <a:spcPts val="1200"/>
              </a:spcAft>
              <a:buNone/>
            </a:pPr>
            <a:r>
              <a:rPr lang="sq-AL" sz="4000" b="1" dirty="0">
                <a:latin typeface="Arial" panose="020B0604020202020204" pitchFamily="34" charset="0"/>
                <a:cs typeface="Arial" panose="020B0604020202020204" pitchFamily="34" charset="0"/>
                <a:hlinkClick r:id="rId2"/>
              </a:rPr>
              <a:t>www.ais.al</a:t>
            </a:r>
            <a:endParaRPr lang="sq-AL" sz="4000" b="1" dirty="0">
              <a:latin typeface="Arial" panose="020B0604020202020204" pitchFamily="34" charset="0"/>
              <a:cs typeface="Arial" panose="020B0604020202020204" pitchFamily="34" charset="0"/>
            </a:endParaRPr>
          </a:p>
          <a:p>
            <a:pPr marL="0" indent="0">
              <a:lnSpc>
                <a:spcPct val="150000"/>
              </a:lnSpc>
              <a:spcAft>
                <a:spcPts val="1000"/>
              </a:spcAft>
              <a:buNone/>
            </a:pPr>
            <a:r>
              <a:rPr lang="en-US" sz="4000" b="1" dirty="0">
                <a:latin typeface="Arial" panose="020B0604020202020204" pitchFamily="34" charset="0"/>
                <a:cs typeface="Arial" panose="020B0604020202020204" pitchFamily="34" charset="0"/>
                <a:hlinkClick r:id="rId3"/>
              </a:rPr>
              <a:t>@</a:t>
            </a:r>
            <a:r>
              <a:rPr lang="sq-AL" sz="4000" b="1" dirty="0">
                <a:latin typeface="Arial" panose="020B0604020202020204" pitchFamily="34" charset="0"/>
                <a:cs typeface="Arial" panose="020B0604020202020204" pitchFamily="34" charset="0"/>
                <a:hlinkClick r:id="rId3"/>
              </a:rPr>
              <a:t>A</a:t>
            </a:r>
            <a:r>
              <a:rPr lang="en-US" sz="4000" b="1" dirty="0" err="1">
                <a:latin typeface="Arial" panose="020B0604020202020204" pitchFamily="34" charset="0"/>
                <a:cs typeface="Arial" panose="020B0604020202020204" pitchFamily="34" charset="0"/>
                <a:hlinkClick r:id="rId3"/>
              </a:rPr>
              <a:t>lbanianInstituteOfScience</a:t>
            </a:r>
            <a:endParaRPr lang="sq-AL" sz="4000" b="1" dirty="0">
              <a:latin typeface="Arial" panose="020B0604020202020204" pitchFamily="34" charset="0"/>
              <a:cs typeface="Arial" panose="020B0604020202020204" pitchFamily="34" charset="0"/>
            </a:endParaRPr>
          </a:p>
          <a:p>
            <a:pPr marL="0" indent="0">
              <a:lnSpc>
                <a:spcPct val="150000"/>
              </a:lnSpc>
              <a:spcAft>
                <a:spcPts val="1000"/>
              </a:spcAft>
              <a:buNone/>
            </a:pPr>
            <a:r>
              <a:rPr lang="sq-AL" sz="4000" b="1" dirty="0">
                <a:latin typeface="Arial" panose="020B0604020202020204" pitchFamily="34" charset="0"/>
                <a:cs typeface="Arial" panose="020B0604020202020204" pitchFamily="34" charset="0"/>
                <a:hlinkClick r:id="rId4"/>
              </a:rPr>
              <a:t>@</a:t>
            </a:r>
            <a:r>
              <a:rPr lang="sq-AL" sz="4000" b="1" dirty="0" smtClean="0">
                <a:latin typeface="Arial" panose="020B0604020202020204" pitchFamily="34" charset="0"/>
                <a:cs typeface="Arial" panose="020B0604020202020204" pitchFamily="34" charset="0"/>
                <a:hlinkClick r:id="rId4"/>
              </a:rPr>
              <a:t>AIScience</a:t>
            </a:r>
            <a:endParaRPr lang="en-US" sz="4000" b="1" dirty="0" smtClean="0">
              <a:latin typeface="Arial" panose="020B0604020202020204" pitchFamily="34" charset="0"/>
              <a:cs typeface="Arial" panose="020B0604020202020204" pitchFamily="34" charset="0"/>
            </a:endParaRPr>
          </a:p>
          <a:p>
            <a:pPr marL="0" indent="0">
              <a:lnSpc>
                <a:spcPct val="150000"/>
              </a:lnSpc>
              <a:buNone/>
            </a:pPr>
            <a:r>
              <a:rPr lang="en-US" sz="4000" b="1" dirty="0" smtClean="0">
                <a:latin typeface="Arial" panose="020B0604020202020204" pitchFamily="34" charset="0"/>
                <a:cs typeface="Arial" panose="020B0604020202020204" pitchFamily="34" charset="0"/>
                <a:hlinkClick r:id="rId5"/>
              </a:rPr>
              <a:t>@</a:t>
            </a:r>
            <a:r>
              <a:rPr lang="sq-AL" sz="4000" b="1" dirty="0" smtClean="0">
                <a:latin typeface="Arial" panose="020B0604020202020204" pitchFamily="34" charset="0"/>
                <a:cs typeface="Arial" panose="020B0604020202020204" pitchFamily="34" charset="0"/>
                <a:hlinkClick r:id="rId5"/>
              </a:rPr>
              <a:t>aiscience</a:t>
            </a:r>
            <a:endParaRPr lang="sq-AL" sz="4000" b="1" dirty="0">
              <a:latin typeface="Arial" panose="020B0604020202020204" pitchFamily="34" charset="0"/>
              <a:cs typeface="Arial" panose="020B0604020202020204" pitchFamily="34" charset="0"/>
            </a:endParaRPr>
          </a:p>
        </p:txBody>
      </p:sp>
      <p:pic>
        <p:nvPicPr>
          <p:cNvPr id="1028" name="Picture 4" descr="Website Icon Stock Illustrations – 1,576,653 Website Icon Stock  Illustrations, Vectors &amp; Clipart - Dreamstim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1539" y="1690688"/>
            <a:ext cx="824553" cy="824553"/>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0" name="Picture 6" descr="Facebook Icon PNG vector in SVG, PDF, AI, CDR forma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405" t="7138" r="16309" b="7446"/>
          <a:stretch/>
        </p:blipFill>
        <p:spPr bwMode="auto">
          <a:xfrm>
            <a:off x="1107899" y="2863468"/>
            <a:ext cx="862044" cy="819532"/>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2" name="Picture 8" descr="Twitter - Free social media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8903" y="4011390"/>
            <a:ext cx="757189" cy="757189"/>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4" name="Picture 10" descr="Instagram icon. Free download transparent .PNG | Creazill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7341" y="5056814"/>
            <a:ext cx="893962" cy="89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903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49" y="400050"/>
            <a:ext cx="11306175" cy="6191250"/>
          </a:xfrm>
        </p:spPr>
        <p:txBody>
          <a:bodyPr>
            <a:normAutofit lnSpcReduction="10000"/>
          </a:bodyPr>
          <a:lstStyle/>
          <a:p>
            <a:pPr marL="0" algn="just">
              <a:spcAft>
                <a:spcPts val="1000"/>
              </a:spcAft>
            </a:pPr>
            <a:r>
              <a:rPr lang="sq-AL" sz="2000" b="1" dirty="0">
                <a:latin typeface="Arial" panose="020B0604020202020204" pitchFamily="34" charset="0"/>
                <a:cs typeface="Arial" panose="020B0604020202020204" pitchFamily="34" charset="0"/>
              </a:rPr>
              <a:t>AIS</a:t>
            </a:r>
            <a:r>
              <a:rPr lang="sq-AL" sz="2000" dirty="0">
                <a:latin typeface="Arial" panose="020B0604020202020204" pitchFamily="34" charset="0"/>
                <a:cs typeface="Arial" panose="020B0604020202020204" pitchFamily="34" charset="0"/>
              </a:rPr>
              <a:t> is a local organization founded in 2011, best known as the promoter of </a:t>
            </a:r>
            <a:r>
              <a:rPr lang="sq-AL" sz="2000" b="1" dirty="0">
                <a:latin typeface="Arial" panose="020B0604020202020204" pitchFamily="34" charset="0"/>
                <a:cs typeface="Arial" panose="020B0604020202020204" pitchFamily="34" charset="0"/>
              </a:rPr>
              <a:t>Open Data Albania</a:t>
            </a:r>
            <a:r>
              <a:rPr lang="sq-AL" sz="2000" dirty="0">
                <a:latin typeface="Arial" panose="020B0604020202020204" pitchFamily="34" charset="0"/>
                <a:cs typeface="Arial" panose="020B0604020202020204" pitchFamily="34" charset="0"/>
              </a:rPr>
              <a:t>, working on </a:t>
            </a:r>
            <a:r>
              <a:rPr lang="sq-AL" sz="2000" b="1" dirty="0">
                <a:latin typeface="Arial" panose="020B0604020202020204" pitchFamily="34" charset="0"/>
                <a:cs typeface="Arial" panose="020B0604020202020204" pitchFamily="34" charset="0"/>
              </a:rPr>
              <a:t>Transparency</a:t>
            </a:r>
            <a:r>
              <a:rPr lang="sq-AL" sz="2000" dirty="0">
                <a:latin typeface="Arial" panose="020B0604020202020204" pitchFamily="34" charset="0"/>
                <a:cs typeface="Arial" panose="020B0604020202020204" pitchFamily="34" charset="0"/>
              </a:rPr>
              <a:t>, </a:t>
            </a:r>
            <a:r>
              <a:rPr lang="sq-AL" sz="2000" b="1" dirty="0">
                <a:latin typeface="Arial" panose="020B0604020202020204" pitchFamily="34" charset="0"/>
                <a:cs typeface="Arial" panose="020B0604020202020204" pitchFamily="34" charset="0"/>
              </a:rPr>
              <a:t>Accountability</a:t>
            </a:r>
            <a:r>
              <a:rPr lang="sq-AL" sz="2000" dirty="0">
                <a:latin typeface="Arial" panose="020B0604020202020204" pitchFamily="34" charset="0"/>
                <a:cs typeface="Arial" panose="020B0604020202020204" pitchFamily="34" charset="0"/>
              </a:rPr>
              <a:t> and </a:t>
            </a:r>
            <a:r>
              <a:rPr lang="sq-AL" sz="2000" b="1" dirty="0">
                <a:latin typeface="Arial" panose="020B0604020202020204" pitchFamily="34" charset="0"/>
                <a:cs typeface="Arial" panose="020B0604020202020204" pitchFamily="34" charset="0"/>
              </a:rPr>
              <a:t>Good Governance</a:t>
            </a:r>
            <a:endParaRPr lang="en-US" sz="2000" b="1" dirty="0">
              <a:latin typeface="Arial" panose="020B0604020202020204" pitchFamily="34" charset="0"/>
              <a:cs typeface="Arial" panose="020B0604020202020204" pitchFamily="34" charset="0"/>
            </a:endParaRPr>
          </a:p>
          <a:p>
            <a:pPr marL="0" algn="just">
              <a:spcAft>
                <a:spcPts val="1000"/>
              </a:spcAft>
            </a:pPr>
            <a:r>
              <a:rPr lang="sq-AL" sz="2000" b="1" dirty="0">
                <a:latin typeface="Arial" panose="020B0604020202020204" pitchFamily="34" charset="0"/>
                <a:cs typeface="Arial" panose="020B0604020202020204" pitchFamily="34" charset="0"/>
              </a:rPr>
              <a:t>SIDA Support and Partnership. </a:t>
            </a:r>
            <a:r>
              <a:rPr lang="sq-AL" sz="2000" dirty="0">
                <a:latin typeface="Arial" panose="020B0604020202020204" pitchFamily="34" charset="0"/>
                <a:cs typeface="Arial" panose="020B0604020202020204" pitchFamily="34" charset="0"/>
              </a:rPr>
              <a:t>For the March 2021 – February 2024 period AIS is implementing the </a:t>
            </a:r>
            <a:r>
              <a:rPr lang="sq-AL" sz="2000" b="1" dirty="0">
                <a:latin typeface="Arial" panose="020B0604020202020204" pitchFamily="34" charset="0"/>
                <a:cs typeface="Arial" panose="020B0604020202020204" pitchFamily="34" charset="0"/>
              </a:rPr>
              <a:t>"Open Data Access and Transparency over Sectors exposed to Risk of Corruption" </a:t>
            </a:r>
            <a:r>
              <a:rPr lang="sq-AL" sz="2000" dirty="0">
                <a:latin typeface="Arial" panose="020B0604020202020204" pitchFamily="34" charset="0"/>
                <a:cs typeface="Arial" panose="020B0604020202020204" pitchFamily="34" charset="0"/>
              </a:rPr>
              <a:t>project. Supported by the Swedish International and Development Cooperation Agency, </a:t>
            </a:r>
            <a:r>
              <a:rPr lang="sq-AL" sz="2000" dirty="0" smtClean="0">
                <a:latin typeface="Arial" panose="020B0604020202020204" pitchFamily="34" charset="0"/>
                <a:cs typeface="Arial" panose="020B0604020202020204" pitchFamily="34" charset="0"/>
              </a:rPr>
              <a:t>SIDA</a:t>
            </a:r>
            <a:endParaRPr lang="en-US" sz="2000" dirty="0">
              <a:latin typeface="Arial" panose="020B0604020202020204" pitchFamily="34" charset="0"/>
              <a:cs typeface="Arial" panose="020B0604020202020204" pitchFamily="34" charset="0"/>
            </a:endParaRPr>
          </a:p>
          <a:p>
            <a:pPr algn="just">
              <a:spcAft>
                <a:spcPts val="1000"/>
              </a:spcAft>
            </a:pPr>
            <a:r>
              <a:rPr lang="sq-AL" sz="2000" dirty="0">
                <a:latin typeface="Arial" panose="020B0604020202020204" pitchFamily="34" charset="0"/>
                <a:cs typeface="Arial" panose="020B0604020202020204" pitchFamily="34" charset="0"/>
              </a:rPr>
              <a:t>Focus: Open Data, </a:t>
            </a:r>
            <a:r>
              <a:rPr lang="sq-AL" sz="2000" b="1" dirty="0">
                <a:latin typeface="Arial" panose="020B0604020202020204" pitchFamily="34" charset="0"/>
                <a:cs typeface="Arial" panose="020B0604020202020204" pitchFamily="34" charset="0"/>
              </a:rPr>
              <a:t>Evidence B</a:t>
            </a:r>
            <a:r>
              <a:rPr lang="sq-AL" sz="2000" b="1" dirty="0" smtClean="0">
                <a:latin typeface="Arial" panose="020B0604020202020204" pitchFamily="34" charset="0"/>
                <a:cs typeface="Arial" panose="020B0604020202020204" pitchFamily="34" charset="0"/>
              </a:rPr>
              <a:t>ased Approach </a:t>
            </a:r>
            <a:r>
              <a:rPr lang="sq-AL" sz="2000" dirty="0">
                <a:latin typeface="Arial" panose="020B0604020202020204" pitchFamily="34" charset="0"/>
                <a:cs typeface="Arial" panose="020B0604020202020204" pitchFamily="34" charset="0"/>
              </a:rPr>
              <a:t>and </a:t>
            </a:r>
            <a:r>
              <a:rPr lang="sq-AL" sz="2000" dirty="0" smtClean="0">
                <a:latin typeface="Arial" panose="020B0604020202020204" pitchFamily="34" charset="0"/>
                <a:cs typeface="Arial" panose="020B0604020202020204" pitchFamily="34" charset="0"/>
              </a:rPr>
              <a:t>Anti-Corruption</a:t>
            </a:r>
            <a:endParaRPr lang="en-US" sz="2000" dirty="0">
              <a:latin typeface="Arial" panose="020B0604020202020204" pitchFamily="34" charset="0"/>
              <a:cs typeface="Arial" panose="020B0604020202020204" pitchFamily="34" charset="0"/>
            </a:endParaRPr>
          </a:p>
          <a:p>
            <a:pPr marL="0" algn="just">
              <a:spcAft>
                <a:spcPts val="1000"/>
              </a:spcAft>
            </a:pPr>
            <a:r>
              <a:rPr lang="sq-AL" sz="2000" dirty="0">
                <a:latin typeface="Arial" panose="020B0604020202020204" pitchFamily="34" charset="0"/>
                <a:cs typeface="Arial" panose="020B0604020202020204" pitchFamily="34" charset="0"/>
              </a:rPr>
              <a:t>AIS has contributed in </a:t>
            </a:r>
            <a:r>
              <a:rPr lang="sq-AL" sz="2000" b="1" dirty="0">
                <a:latin typeface="Arial" panose="020B0604020202020204" pitchFamily="34" charset="0"/>
                <a:cs typeface="Arial" panose="020B0604020202020204" pitchFamily="34" charset="0"/>
              </a:rPr>
              <a:t>fostering dialogue </a:t>
            </a:r>
            <a:r>
              <a:rPr lang="sq-AL" sz="2000" dirty="0">
                <a:latin typeface="Arial" panose="020B0604020202020204" pitchFamily="34" charset="0"/>
                <a:cs typeface="Arial" panose="020B0604020202020204" pitchFamily="34" charset="0"/>
              </a:rPr>
              <a:t>for better public policies through Research Articles; Publications, Litigation and drafting of Policy and Position </a:t>
            </a:r>
            <a:r>
              <a:rPr lang="sq-AL" sz="2000" dirty="0" smtClean="0">
                <a:latin typeface="Arial" panose="020B0604020202020204" pitchFamily="34" charset="0"/>
                <a:cs typeface="Arial" panose="020B0604020202020204" pitchFamily="34" charset="0"/>
              </a:rPr>
              <a:t>Papers</a:t>
            </a:r>
            <a:endParaRPr lang="en-US" sz="2000" dirty="0">
              <a:latin typeface="Arial" panose="020B0604020202020204" pitchFamily="34" charset="0"/>
              <a:cs typeface="Arial" panose="020B0604020202020204" pitchFamily="34" charset="0"/>
            </a:endParaRPr>
          </a:p>
          <a:p>
            <a:pPr marL="0" algn="just">
              <a:spcAft>
                <a:spcPts val="1000"/>
              </a:spcAft>
            </a:pPr>
            <a:r>
              <a:rPr lang="sq-AL" sz="2000" dirty="0">
                <a:latin typeface="Arial" panose="020B0604020202020204" pitchFamily="34" charset="0"/>
                <a:cs typeface="Arial" panose="020B0604020202020204" pitchFamily="34" charset="0"/>
              </a:rPr>
              <a:t>AIS is working with young people through its </a:t>
            </a:r>
            <a:r>
              <a:rPr lang="sq-AL" sz="2000" b="1" dirty="0">
                <a:latin typeface="Arial" panose="020B0604020202020204" pitchFamily="34" charset="0"/>
                <a:cs typeface="Arial" panose="020B0604020202020204" pitchFamily="34" charset="0"/>
              </a:rPr>
              <a:t>OpenDataFellowship Youth Network </a:t>
            </a:r>
            <a:r>
              <a:rPr lang="sq-AL" sz="2000" dirty="0">
                <a:latin typeface="Arial" panose="020B0604020202020204" pitchFamily="34" charset="0"/>
                <a:cs typeface="Arial" panose="020B0604020202020204" pitchFamily="34" charset="0"/>
              </a:rPr>
              <a:t>on educating, capacity building, as well as </a:t>
            </a:r>
            <a:r>
              <a:rPr lang="sq-AL" sz="2000" dirty="0" smtClean="0">
                <a:latin typeface="Arial" panose="020B0604020202020204" pitchFamily="34" charset="0"/>
                <a:cs typeface="Arial" panose="020B0604020202020204" pitchFamily="34" charset="0"/>
              </a:rPr>
              <a:t>inter</a:t>
            </a:r>
            <a:r>
              <a:rPr lang="en-US" sz="2000" dirty="0" smtClean="0">
                <a:latin typeface="Arial" panose="020B0604020202020204" pitchFamily="34" charset="0"/>
                <a:cs typeface="Arial" panose="020B0604020202020204" pitchFamily="34" charset="0"/>
              </a:rPr>
              <a:t>n</a:t>
            </a:r>
            <a:r>
              <a:rPr lang="sq-AL" sz="2000" dirty="0" smtClean="0">
                <a:latin typeface="Arial" panose="020B0604020202020204" pitchFamily="34" charset="0"/>
                <a:cs typeface="Arial" panose="020B0604020202020204" pitchFamily="34" charset="0"/>
              </a:rPr>
              <a:t>shiping </a:t>
            </a:r>
            <a:r>
              <a:rPr lang="sq-AL" sz="2000" dirty="0">
                <a:latin typeface="Arial" panose="020B0604020202020204" pitchFamily="34" charset="0"/>
                <a:cs typeface="Arial" panose="020B0604020202020204" pitchFamily="34" charset="0"/>
              </a:rPr>
              <a:t>the fellows on articulation and public debate based in facts and </a:t>
            </a:r>
            <a:r>
              <a:rPr lang="sq-AL"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marL="0" algn="just">
              <a:spcAft>
                <a:spcPts val="1000"/>
              </a:spcAft>
            </a:pPr>
            <a:r>
              <a:rPr lang="sq-AL" sz="2000" dirty="0">
                <a:latin typeface="Arial" panose="020B0604020202020204" pitchFamily="34" charset="0"/>
                <a:cs typeface="Arial" panose="020B0604020202020204" pitchFamily="34" charset="0"/>
              </a:rPr>
              <a:t>AIS is part of a Consortium of 4 </a:t>
            </a:r>
            <a:r>
              <a:rPr lang="sq-AL" sz="2000" dirty="0" smtClean="0">
                <a:latin typeface="Arial" panose="020B0604020202020204" pitchFamily="34" charset="0"/>
                <a:cs typeface="Arial" panose="020B0604020202020204" pitchFamily="34" charset="0"/>
              </a:rPr>
              <a:t>Local NGO-s, </a:t>
            </a:r>
            <a:r>
              <a:rPr lang="sq-AL" sz="2000" dirty="0">
                <a:latin typeface="Arial" panose="020B0604020202020204" pitchFamily="34" charset="0"/>
                <a:cs typeface="Arial" panose="020B0604020202020204" pitchFamily="34" charset="0"/>
              </a:rPr>
              <a:t>aiming to Improve Policy Debate and Accountability in the Fulfillment of the First Group of Negotiating </a:t>
            </a:r>
            <a:r>
              <a:rPr lang="sq-AL" sz="2000" dirty="0" smtClean="0">
                <a:latin typeface="Arial" panose="020B0604020202020204" pitchFamily="34" charset="0"/>
                <a:cs typeface="Arial" panose="020B0604020202020204" pitchFamily="34" charset="0"/>
              </a:rPr>
              <a:t>Chapters Cluster One, </a:t>
            </a:r>
            <a:r>
              <a:rPr lang="sq-AL" sz="2000" dirty="0">
                <a:latin typeface="Arial" panose="020B0604020202020204" pitchFamily="34" charset="0"/>
                <a:cs typeface="Arial" panose="020B0604020202020204" pitchFamily="34" charset="0"/>
              </a:rPr>
              <a:t>C1-EU-NPA</a:t>
            </a:r>
            <a:endParaRPr lang="en-US" sz="2000" dirty="0">
              <a:latin typeface="Arial" panose="020B0604020202020204" pitchFamily="34" charset="0"/>
              <a:cs typeface="Arial" panose="020B0604020202020204" pitchFamily="34" charset="0"/>
            </a:endParaRPr>
          </a:p>
          <a:p>
            <a:pPr marL="0" algn="just">
              <a:spcAft>
                <a:spcPts val="1000"/>
              </a:spcAft>
            </a:pPr>
            <a:r>
              <a:rPr lang="sq-AL" sz="2000" dirty="0">
                <a:latin typeface="Arial" panose="020B0604020202020204" pitchFamily="34" charset="0"/>
                <a:cs typeface="Arial" panose="020B0604020202020204" pitchFamily="34" charset="0"/>
              </a:rPr>
              <a:t>AIS and IDM are </a:t>
            </a:r>
            <a:r>
              <a:rPr lang="sq-AL" sz="2000" b="1" dirty="0">
                <a:latin typeface="Arial" panose="020B0604020202020204" pitchFamily="34" charset="0"/>
                <a:cs typeface="Arial" panose="020B0604020202020204" pitchFamily="34" charset="0"/>
              </a:rPr>
              <a:t>local partners </a:t>
            </a:r>
            <a:r>
              <a:rPr lang="sq-AL" sz="2000" dirty="0">
                <a:latin typeface="Arial" panose="020B0604020202020204" pitchFamily="34" charset="0"/>
                <a:cs typeface="Arial" panose="020B0604020202020204" pitchFamily="34" charset="0"/>
              </a:rPr>
              <a:t>with </a:t>
            </a:r>
            <a:r>
              <a:rPr lang="sq-AL" sz="2000" b="1" dirty="0">
                <a:latin typeface="Arial" panose="020B0604020202020204" pitchFamily="34" charset="0"/>
                <a:cs typeface="Arial" panose="020B0604020202020204" pitchFamily="34" charset="0"/>
              </a:rPr>
              <a:t>Transparency International </a:t>
            </a:r>
            <a:r>
              <a:rPr lang="sq-AL" sz="2000" b="1" dirty="0" smtClean="0">
                <a:latin typeface="Arial" panose="020B0604020202020204" pitchFamily="34" charset="0"/>
                <a:cs typeface="Arial" panose="020B0604020202020204" pitchFamily="34" charset="0"/>
              </a:rPr>
              <a:t>TI</a:t>
            </a:r>
            <a:r>
              <a:rPr lang="sq-AL" sz="2000" dirty="0" smtClean="0">
                <a:latin typeface="Arial" panose="020B0604020202020204" pitchFamily="34" charset="0"/>
                <a:cs typeface="Arial" panose="020B0604020202020204" pitchFamily="34" charset="0"/>
              </a:rPr>
              <a:t>, in </a:t>
            </a:r>
            <a:r>
              <a:rPr lang="sq-AL" sz="2000" dirty="0">
                <a:latin typeface="Arial" panose="020B0604020202020204" pitchFamily="34" charset="0"/>
                <a:cs typeface="Arial" panose="020B0604020202020204" pitchFamily="34" charset="0"/>
              </a:rPr>
              <a:t>the implementation of the Project “EU4Rule of Law: Citizens Engagement for Public Integrity (CEPI) in the Western Balkans and Turkey</a:t>
            </a:r>
            <a:r>
              <a:rPr lang="sq-AL"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082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49" y="409574"/>
            <a:ext cx="11306175" cy="6181725"/>
          </a:xfrm>
        </p:spPr>
        <p:txBody>
          <a:bodyPr>
            <a:noAutofit/>
          </a:bodyPr>
          <a:lstStyle/>
          <a:p>
            <a:pPr marL="0" algn="just">
              <a:spcAft>
                <a:spcPts val="300"/>
              </a:spcAft>
            </a:pPr>
            <a:r>
              <a:rPr lang="sq-AL" sz="1800" dirty="0">
                <a:latin typeface="Arial" panose="020B0604020202020204" pitchFamily="34" charset="0"/>
                <a:cs typeface="Arial" panose="020B0604020202020204" pitchFamily="34" charset="0"/>
              </a:rPr>
              <a:t>AIS </a:t>
            </a:r>
            <a:r>
              <a:rPr lang="sq-AL" sz="1800" dirty="0" smtClean="0">
                <a:latin typeface="Arial" panose="020B0604020202020204" pitchFamily="34" charset="0"/>
                <a:cs typeface="Arial" panose="020B0604020202020204" pitchFamily="34" charset="0"/>
              </a:rPr>
              <a:t>owns </a:t>
            </a:r>
            <a:r>
              <a:rPr lang="sq-AL" sz="1800" b="1" dirty="0" smtClean="0">
                <a:latin typeface="Arial" panose="020B0604020202020204" pitchFamily="34" charset="0"/>
                <a:cs typeface="Arial" panose="020B0604020202020204" pitchFamily="34" charset="0"/>
              </a:rPr>
              <a:t>databases</a:t>
            </a:r>
            <a:r>
              <a:rPr lang="sq-AL" sz="1800" dirty="0" smtClean="0">
                <a:latin typeface="Arial" panose="020B0604020202020204" pitchFamily="34" charset="0"/>
                <a:cs typeface="Arial" panose="020B0604020202020204" pitchFamily="34" charset="0"/>
              </a:rPr>
              <a:t>, </a:t>
            </a:r>
            <a:r>
              <a:rPr lang="sq-AL" sz="1800" dirty="0">
                <a:latin typeface="Arial" panose="020B0604020202020204" pitchFamily="34" charset="0"/>
                <a:cs typeface="Arial" panose="020B0604020202020204" pitchFamily="34" charset="0"/>
              </a:rPr>
              <a:t>which have thave enabled the empowerment of public actors, through easy access to information and facilitation on the monitoring of the public sector (expenditures, procurements, contracting, asset declaration</a:t>
            </a:r>
            <a:r>
              <a:rPr lang="sq-AL"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algn="just">
              <a:spcAft>
                <a:spcPts val="300"/>
              </a:spcAft>
            </a:pPr>
            <a:r>
              <a:rPr lang="en-US" sz="1800" b="1" dirty="0">
                <a:latin typeface="Arial" panose="020B0604020202020204" pitchFamily="34" charset="0"/>
                <a:cs typeface="Arial" panose="020B0604020202020204" pitchFamily="34" charset="0"/>
              </a:rPr>
              <a:t>Follow the Money </a:t>
            </a:r>
            <a:r>
              <a:rPr lang="en-US" sz="1800" u="sng" dirty="0">
                <a:latin typeface="Arial" panose="020B0604020202020204" pitchFamily="34" charset="0"/>
                <a:cs typeface="Arial" panose="020B0604020202020204" pitchFamily="34" charset="0"/>
                <a:hlinkClick r:id="rId2"/>
              </a:rPr>
              <a:t>https://ndiqparate.al/</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through transparent data and socio-economic research </a:t>
            </a:r>
            <a:r>
              <a:rPr lang="en-US" sz="1800" dirty="0" smtClean="0">
                <a:latin typeface="Arial" panose="020B0604020202020204" pitchFamily="34" charset="0"/>
                <a:cs typeface="Arial" panose="020B0604020202020204" pitchFamily="34" charset="0"/>
              </a:rPr>
              <a:t>articles</a:t>
            </a:r>
            <a:endParaRPr lang="en-US" sz="1800" dirty="0">
              <a:latin typeface="Arial" panose="020B0604020202020204" pitchFamily="34" charset="0"/>
              <a:cs typeface="Arial" panose="020B0604020202020204" pitchFamily="34" charset="0"/>
            </a:endParaRPr>
          </a:p>
          <a:p>
            <a:pPr marL="0" algn="just">
              <a:spcAft>
                <a:spcPts val="300"/>
              </a:spcAft>
            </a:pPr>
            <a:r>
              <a:rPr lang="en-US" sz="1800" b="1" dirty="0">
                <a:latin typeface="Arial" panose="020B0604020202020204" pitchFamily="34" charset="0"/>
                <a:cs typeface="Arial" panose="020B0604020202020204" pitchFamily="34" charset="0"/>
              </a:rPr>
              <a:t>Open Procurement Albania</a:t>
            </a:r>
            <a:r>
              <a:rPr lang="en-US"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hlinkClick r:id="rId3"/>
              </a:rPr>
              <a:t>https://openprocurement.al/</a:t>
            </a:r>
            <a:r>
              <a:rPr lang="en-US" sz="1800" dirty="0">
                <a:latin typeface="Arial" panose="020B0604020202020204" pitchFamily="34" charset="0"/>
                <a:cs typeface="Arial" panose="020B0604020202020204" pitchFamily="34" charset="0"/>
              </a:rPr>
              <a:t> Open and transparent data regarding each stage of tendering process in sectors </a:t>
            </a:r>
            <a:r>
              <a:rPr lang="sq-AL" sz="1800" dirty="0" smtClean="0">
                <a:latin typeface="Arial" panose="020B0604020202020204" pitchFamily="34" charset="0"/>
                <a:cs typeface="Arial" panose="020B0604020202020204" pitchFamily="34" charset="0"/>
              </a:rPr>
              <a:t>or institutions </a:t>
            </a:r>
            <a:r>
              <a:rPr lang="en-US" sz="1800" dirty="0" smtClean="0">
                <a:latin typeface="Arial" panose="020B0604020202020204" pitchFamily="34" charset="0"/>
                <a:cs typeface="Arial" panose="020B0604020202020204" pitchFamily="34" charset="0"/>
              </a:rPr>
              <a:t>like </a:t>
            </a:r>
            <a:r>
              <a:rPr lang="en-US" sz="1800" b="1" dirty="0">
                <a:latin typeface="Arial" panose="020B0604020202020204" pitchFamily="34" charset="0"/>
                <a:cs typeface="Arial" panose="020B0604020202020204" pitchFamily="34" charset="0"/>
              </a:rPr>
              <a:t>Health</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Road Infrastructure</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State Owned Enterprises</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Municipality</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Albanian Fund for </a:t>
            </a:r>
            <a:r>
              <a:rPr lang="en-US" sz="1800" b="1" dirty="0" smtClean="0">
                <a:latin typeface="Arial" panose="020B0604020202020204" pitchFamily="34" charset="0"/>
                <a:cs typeface="Arial" panose="020B0604020202020204" pitchFamily="34" charset="0"/>
              </a:rPr>
              <a:t>Development</a:t>
            </a:r>
            <a:r>
              <a:rPr lang="sq-AL" sz="1800" b="1" dirty="0" smtClean="0">
                <a:latin typeface="Arial" panose="020B0604020202020204" pitchFamily="34" charset="0"/>
                <a:cs typeface="Arial" panose="020B0604020202020204" pitchFamily="34" charset="0"/>
              </a:rPr>
              <a:t>. </a:t>
            </a:r>
            <a:r>
              <a:rPr lang="sq-AL" sz="1800" dirty="0" smtClean="0">
                <a:latin typeface="Arial" panose="020B0604020202020204" pitchFamily="34" charset="0"/>
                <a:cs typeface="Arial" panose="020B0604020202020204" pitchFamily="34" charset="0"/>
              </a:rPr>
              <a:t>The d</a:t>
            </a:r>
            <a:r>
              <a:rPr lang="en-US" sz="1800" dirty="0" err="1" smtClean="0">
                <a:latin typeface="Arial" panose="020B0604020202020204" pitchFamily="34" charset="0"/>
                <a:cs typeface="Arial" panose="020B0604020202020204" pitchFamily="34" charset="0"/>
              </a:rPr>
              <a:t>atabase</a:t>
            </a:r>
            <a:r>
              <a:rPr lang="sq-AL"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also </a:t>
            </a:r>
            <a:r>
              <a:rPr lang="sq-AL" sz="1800" dirty="0" smtClean="0">
                <a:latin typeface="Arial" panose="020B0604020202020204" pitchFamily="34" charset="0"/>
                <a:cs typeface="Arial" panose="020B0604020202020204" pitchFamily="34" charset="0"/>
              </a:rPr>
              <a:t>contains</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 instrument for risk </a:t>
            </a:r>
            <a:r>
              <a:rPr lang="en-US" sz="1800" dirty="0" smtClean="0">
                <a:latin typeface="Arial" panose="020B0604020202020204" pitchFamily="34" charset="0"/>
                <a:cs typeface="Arial" panose="020B0604020202020204" pitchFamily="34" charset="0"/>
              </a:rPr>
              <a:t>assessment</a:t>
            </a:r>
            <a:r>
              <a:rPr lang="sq-AL" sz="1800" dirty="0">
                <a:latin typeface="Arial" panose="020B0604020202020204" pitchFamily="34" charset="0"/>
                <a:cs typeface="Arial" panose="020B0604020202020204" pitchFamily="34" charset="0"/>
              </a:rPr>
              <a:t> </a:t>
            </a:r>
            <a:r>
              <a:rPr lang="sq-AL" sz="1800" dirty="0" smtClean="0">
                <a:latin typeface="Arial" panose="020B0604020202020204" pitchFamily="34" charset="0"/>
                <a:cs typeface="Arial" panose="020B0604020202020204" pitchFamily="34" charset="0"/>
              </a:rPr>
              <a:t>as an </a:t>
            </a:r>
            <a:r>
              <a:rPr lang="en-US" sz="1800" dirty="0" smtClean="0">
                <a:latin typeface="Arial" panose="020B0604020202020204" pitchFamily="34" charset="0"/>
                <a:cs typeface="Arial" panose="020B0604020202020204" pitchFamily="34" charset="0"/>
              </a:rPr>
              <a:t>algorithm </a:t>
            </a:r>
            <a:r>
              <a:rPr lang="en-US" sz="1800" dirty="0">
                <a:latin typeface="Arial" panose="020B0604020202020204" pitchFamily="34" charset="0"/>
                <a:cs typeface="Arial" panose="020B0604020202020204" pitchFamily="34" charset="0"/>
              </a:rPr>
              <a:t>marks with a </a:t>
            </a:r>
            <a:r>
              <a:rPr lang="en-US" sz="1800" i="1" dirty="0" err="1">
                <a:latin typeface="Arial" panose="020B0604020202020204" pitchFamily="34" charset="0"/>
                <a:cs typeface="Arial" panose="020B0604020202020204" pitchFamily="34" charset="0"/>
              </a:rPr>
              <a:t>RedFlag</a:t>
            </a:r>
            <a:r>
              <a:rPr lang="en-US" sz="1800" dirty="0">
                <a:latin typeface="Arial" panose="020B0604020202020204" pitchFamily="34" charset="0"/>
                <a:cs typeface="Arial" panose="020B0604020202020204" pitchFamily="34" charset="0"/>
              </a:rPr>
              <a:t> tenders </a:t>
            </a:r>
            <a:r>
              <a:rPr lang="sq-AL" sz="1800" dirty="0" smtClean="0">
                <a:latin typeface="Arial" panose="020B0604020202020204" pitchFamily="34" charset="0"/>
                <a:cs typeface="Arial" panose="020B0604020202020204" pitchFamily="34" charset="0"/>
              </a:rPr>
              <a:t>with potential risk for abusse and clientelism </a:t>
            </a:r>
          </a:p>
          <a:p>
            <a:pPr marL="0" algn="just">
              <a:spcAft>
                <a:spcPts val="300"/>
              </a:spcAft>
            </a:pPr>
            <a:r>
              <a:rPr lang="sq-AL" sz="1800" b="1" dirty="0" smtClean="0">
                <a:latin typeface="Arial" panose="020B0604020202020204" pitchFamily="34" charset="0"/>
                <a:cs typeface="Arial" panose="020B0604020202020204" pitchFamily="34" charset="0"/>
              </a:rPr>
              <a:t>Spending </a:t>
            </a:r>
            <a:r>
              <a:rPr lang="sq-AL" sz="1800" b="1" dirty="0">
                <a:latin typeface="Arial" panose="020B0604020202020204" pitchFamily="34" charset="0"/>
                <a:cs typeface="Arial" panose="020B0604020202020204" pitchFamily="34" charset="0"/>
              </a:rPr>
              <a:t>Data Albania</a:t>
            </a:r>
            <a:r>
              <a:rPr lang="sq-AL"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hlinkClick r:id="rId4"/>
              </a:rPr>
              <a:t>https://spending.data.al/</a:t>
            </a:r>
            <a:r>
              <a:rPr lang="en-US" sz="1800" dirty="0">
                <a:latin typeface="Arial" panose="020B0604020202020204" pitchFamily="34" charset="0"/>
                <a:cs typeface="Arial" panose="020B0604020202020204" pitchFamily="34" charset="0"/>
              </a:rPr>
              <a:t> platform constitutes a database containing all the information regarding payments issued by the State Treasury from 2012 </a:t>
            </a:r>
            <a:r>
              <a:rPr lang="sq-AL" sz="1800" dirty="0" smtClean="0">
                <a:latin typeface="Arial" panose="020B0604020202020204" pitchFamily="34" charset="0"/>
                <a:cs typeface="Arial" panose="020B0604020202020204" pitchFamily="34" charset="0"/>
              </a:rPr>
              <a:t>ongoing</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These payments are listed and can be traced by Institution; beneficiary client; date of execution; category of expenditure, or description of </a:t>
            </a:r>
            <a:r>
              <a:rPr lang="en-US" sz="1800" dirty="0" smtClean="0">
                <a:latin typeface="Arial" panose="020B0604020202020204" pitchFamily="34" charset="0"/>
                <a:cs typeface="Arial" panose="020B0604020202020204" pitchFamily="34" charset="0"/>
              </a:rPr>
              <a:t>invoice</a:t>
            </a:r>
            <a:endParaRPr lang="en-US" sz="1800" dirty="0">
              <a:latin typeface="Arial" panose="020B0604020202020204" pitchFamily="34" charset="0"/>
              <a:cs typeface="Arial" panose="020B0604020202020204" pitchFamily="34" charset="0"/>
            </a:endParaRPr>
          </a:p>
          <a:p>
            <a:pPr marL="0" algn="just">
              <a:spcAft>
                <a:spcPts val="300"/>
              </a:spcAft>
            </a:pPr>
            <a:r>
              <a:rPr lang="sq-AL" sz="1800" b="1" dirty="0">
                <a:latin typeface="Arial" panose="020B0604020202020204" pitchFamily="34" charset="0"/>
                <a:cs typeface="Arial" panose="020B0604020202020204" pitchFamily="34" charset="0"/>
              </a:rPr>
              <a:t>Asset Declaration</a:t>
            </a:r>
            <a:r>
              <a:rPr lang="sq-AL"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hlinkClick r:id="rId5"/>
              </a:rPr>
              <a:t>http://moneypower.al/</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is </a:t>
            </a:r>
            <a:r>
              <a:rPr lang="en-US" sz="1800" dirty="0">
                <a:latin typeface="Arial" panose="020B0604020202020204" pitchFamily="34" charset="0"/>
                <a:cs typeface="Arial" panose="020B0604020202020204" pitchFamily="34" charset="0"/>
              </a:rPr>
              <a:t>a database containing data present in the mandatory Asset Declaration Form, compiled by senior officials, MPs, mayors, members of the Council of Ministers, and </a:t>
            </a:r>
            <a:r>
              <a:rPr lang="en-US" sz="1800" dirty="0" smtClean="0">
                <a:latin typeface="Arial" panose="020B0604020202020204" pitchFamily="34" charset="0"/>
                <a:cs typeface="Arial" panose="020B0604020202020204" pitchFamily="34" charset="0"/>
              </a:rPr>
              <a:t>Magistrates</a:t>
            </a:r>
            <a:endParaRPr lang="en-US" sz="1800" dirty="0">
              <a:latin typeface="Arial" panose="020B0604020202020204" pitchFamily="34" charset="0"/>
              <a:cs typeface="Arial" panose="020B0604020202020204" pitchFamily="34" charset="0"/>
            </a:endParaRPr>
          </a:p>
          <a:p>
            <a:pPr marL="0" algn="just">
              <a:spcAft>
                <a:spcPts val="300"/>
              </a:spcAft>
            </a:pPr>
            <a:r>
              <a:rPr lang="sq-AL" sz="1800" b="1" dirty="0">
                <a:latin typeface="Arial" panose="020B0604020202020204" pitchFamily="34" charset="0"/>
                <a:cs typeface="Arial" panose="020B0604020202020204" pitchFamily="34" charset="0"/>
              </a:rPr>
              <a:t>Open Corporates Albania</a:t>
            </a:r>
            <a:r>
              <a:rPr lang="sq-AL"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hlinkClick r:id="rId6"/>
              </a:rPr>
              <a:t>https://opencorporates.al/</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another </a:t>
            </a:r>
            <a:r>
              <a:rPr lang="en-US" sz="1800" dirty="0">
                <a:latin typeface="Arial" panose="020B0604020202020204" pitchFamily="34" charset="0"/>
                <a:cs typeface="Arial" panose="020B0604020202020204" pitchFamily="34" charset="0"/>
              </a:rPr>
              <a:t>platform offering open data profiling and passports with information for every business that </a:t>
            </a:r>
            <a:r>
              <a:rPr lang="sq-AL" sz="1800" dirty="0" err="1" smtClean="0">
                <a:latin typeface="Arial" panose="020B0604020202020204" pitchFamily="34" charset="0"/>
                <a:cs typeface="Arial" panose="020B0604020202020204" pitchFamily="34" charset="0"/>
              </a:rPr>
              <a:t>w</a:t>
            </a:r>
            <a:r>
              <a:rPr lang="en-US" sz="1800" dirty="0" smtClean="0">
                <a:latin typeface="Arial" panose="020B0604020202020204" pitchFamily="34" charset="0"/>
                <a:cs typeface="Arial" panose="020B0604020202020204" pitchFamily="34" charset="0"/>
              </a:rPr>
              <a:t>ins </a:t>
            </a:r>
            <a:r>
              <a:rPr lang="en-US" sz="1800" dirty="0">
                <a:latin typeface="Arial" panose="020B0604020202020204" pitchFamily="34" charset="0"/>
                <a:cs typeface="Arial" panose="020B0604020202020204" pitchFamily="34" charset="0"/>
              </a:rPr>
              <a:t>public contracts (with state institutions</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algn="just">
              <a:spcAft>
                <a:spcPts val="300"/>
              </a:spcAft>
            </a:pPr>
            <a:r>
              <a:rPr lang="sq-AL" sz="1800" b="1" dirty="0" smtClean="0">
                <a:latin typeface="Arial" panose="020B0604020202020204" pitchFamily="34" charset="0"/>
                <a:cs typeface="Arial" panose="020B0604020202020204" pitchFamily="34" charset="0"/>
              </a:rPr>
              <a:t>Access </a:t>
            </a:r>
            <a:r>
              <a:rPr lang="sq-AL" sz="1800" b="1" dirty="0">
                <a:latin typeface="Arial" panose="020B0604020202020204" pitchFamily="34" charset="0"/>
                <a:cs typeface="Arial" panose="020B0604020202020204" pitchFamily="34" charset="0"/>
              </a:rPr>
              <a:t>Justice</a:t>
            </a:r>
            <a:r>
              <a:rPr lang="sq-AL"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hlinkClick r:id="rId7"/>
              </a:rPr>
              <a:t>http://www.aksesrejtesi.al/</a:t>
            </a:r>
            <a:r>
              <a:rPr lang="en-US" sz="1800" dirty="0">
                <a:latin typeface="Arial" panose="020B0604020202020204" pitchFamily="34" charset="0"/>
                <a:cs typeface="Arial" panose="020B0604020202020204" pitchFamily="34" charset="0"/>
              </a:rPr>
              <a:t> Information and Passport with accessible data and documents concerning High Level </a:t>
            </a:r>
            <a:r>
              <a:rPr lang="en-US" sz="1800" dirty="0" smtClean="0">
                <a:latin typeface="Arial" panose="020B0604020202020204" pitchFamily="34" charset="0"/>
                <a:cs typeface="Arial" panose="020B0604020202020204" pitchFamily="34" charset="0"/>
              </a:rPr>
              <a:t>Judges</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353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78" b="10479"/>
          <a:stretch/>
        </p:blipFill>
        <p:spPr>
          <a:xfrm>
            <a:off x="-21771" y="-297"/>
            <a:ext cx="12213771" cy="6624254"/>
          </a:xfrm>
          <a:prstGeom prst="rect">
            <a:avLst/>
          </a:prstGeom>
        </p:spPr>
      </p:pic>
    </p:spTree>
    <p:extLst>
      <p:ext uri="{BB962C8B-B14F-4D97-AF65-F5344CB8AC3E}">
        <p14:creationId xmlns:p14="http://schemas.microsoft.com/office/powerpoint/2010/main" val="459317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5721"/>
          <a:stretch/>
        </p:blipFill>
        <p:spPr>
          <a:xfrm>
            <a:off x="914400" y="30185"/>
            <a:ext cx="9949543" cy="6827815"/>
          </a:xfrm>
          <a:prstGeom prst="rect">
            <a:avLst/>
          </a:prstGeom>
        </p:spPr>
      </p:pic>
    </p:spTree>
    <p:extLst>
      <p:ext uri="{BB962C8B-B14F-4D97-AF65-F5344CB8AC3E}">
        <p14:creationId xmlns:p14="http://schemas.microsoft.com/office/powerpoint/2010/main" val="2081083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5" y="371475"/>
            <a:ext cx="11420475" cy="6062663"/>
          </a:xfrm>
        </p:spPr>
        <p:txBody>
          <a:bodyPr>
            <a:normAutofit/>
          </a:bodyPr>
          <a:lstStyle/>
          <a:p>
            <a:pPr marL="0" algn="just">
              <a:spcAft>
                <a:spcPts val="600"/>
              </a:spcAft>
            </a:pPr>
            <a:r>
              <a:rPr lang="sq-AL" sz="2000" b="1" dirty="0">
                <a:latin typeface="Arial" panose="020B0604020202020204" pitchFamily="34" charset="0"/>
                <a:cs typeface="Arial" panose="020B0604020202020204" pitchFamily="34" charset="0"/>
              </a:rPr>
              <a:t>Open Procurement Albania </a:t>
            </a:r>
            <a:r>
              <a:rPr lang="sq-AL" sz="2000" dirty="0" smtClean="0">
                <a:latin typeface="Arial" panose="020B0604020202020204" pitchFamily="34" charset="0"/>
                <a:cs typeface="Arial" panose="020B0604020202020204" pitchFamily="34" charset="0"/>
              </a:rPr>
              <a:t>is </a:t>
            </a:r>
            <a:r>
              <a:rPr lang="sq-AL" sz="2000" dirty="0">
                <a:latin typeface="Arial" panose="020B0604020202020204" pitchFamily="34" charset="0"/>
                <a:cs typeface="Arial" panose="020B0604020202020204" pitchFamily="34" charset="0"/>
              </a:rPr>
              <a:t>a database containing well-structured data, easily accessible, as well as analytical information for all public tenders carried out by the Municipalities; Albanian Development Fund; Albanian Road Authority; Health Sector; Centralized Purchasing Agency and </a:t>
            </a:r>
            <a:r>
              <a:rPr lang="sq-AL" sz="2000" dirty="0" smtClean="0">
                <a:latin typeface="Arial" panose="020B0604020202020204" pitchFamily="34" charset="0"/>
                <a:cs typeface="Arial" panose="020B0604020202020204" pitchFamily="34" charset="0"/>
              </a:rPr>
              <a:t>State </a:t>
            </a:r>
            <a:r>
              <a:rPr lang="sq-AL" sz="2000" dirty="0">
                <a:latin typeface="Arial" panose="020B0604020202020204" pitchFamily="34" charset="0"/>
                <a:cs typeface="Arial" panose="020B0604020202020204" pitchFamily="34" charset="0"/>
              </a:rPr>
              <a:t>Owned </a:t>
            </a:r>
            <a:r>
              <a:rPr lang="sq-AL" sz="2000" dirty="0" smtClean="0">
                <a:latin typeface="Arial" panose="020B0604020202020204" pitchFamily="34" charset="0"/>
                <a:cs typeface="Arial" panose="020B0604020202020204" pitchFamily="34" charset="0"/>
              </a:rPr>
              <a:t>Enterprise</a:t>
            </a:r>
            <a:endParaRPr lang="en-US" sz="2000" dirty="0">
              <a:latin typeface="Arial" panose="020B0604020202020204" pitchFamily="34" charset="0"/>
              <a:cs typeface="Arial" panose="020B0604020202020204" pitchFamily="34" charset="0"/>
            </a:endParaRPr>
          </a:p>
          <a:p>
            <a:pPr marL="0" algn="just">
              <a:spcAft>
                <a:spcPts val="600"/>
              </a:spcAft>
            </a:pPr>
            <a:r>
              <a:rPr lang="sq-AL" sz="2000" dirty="0">
                <a:latin typeface="Arial" panose="020B0604020202020204" pitchFamily="34" charset="0"/>
                <a:cs typeface="Arial" panose="020B0604020202020204" pitchFamily="34" charset="0"/>
              </a:rPr>
              <a:t>For </a:t>
            </a:r>
            <a:r>
              <a:rPr lang="sq-AL" sz="2000" dirty="0" smtClean="0">
                <a:latin typeface="Arial" panose="020B0604020202020204" pitchFamily="34" charset="0"/>
                <a:cs typeface="Arial" panose="020B0604020202020204" pitchFamily="34" charset="0"/>
              </a:rPr>
              <a:t>each </a:t>
            </a:r>
            <a:r>
              <a:rPr lang="sq-AL" sz="2000" dirty="0">
                <a:latin typeface="Arial" panose="020B0604020202020204" pitchFamily="34" charset="0"/>
                <a:cs typeface="Arial" panose="020B0604020202020204" pitchFamily="34" charset="0"/>
              </a:rPr>
              <a:t>tender </a:t>
            </a:r>
            <a:r>
              <a:rPr lang="sq-AL" sz="2000" dirty="0" smtClean="0">
                <a:latin typeface="Arial" panose="020B0604020202020204" pitchFamily="34" charset="0"/>
                <a:cs typeface="Arial" panose="020B0604020202020204" pitchFamily="34" charset="0"/>
              </a:rPr>
              <a:t>we create a </a:t>
            </a:r>
            <a:r>
              <a:rPr lang="sq-AL" sz="2000" b="1" dirty="0">
                <a:latin typeface="Arial" panose="020B0604020202020204" pitchFamily="34" charset="0"/>
                <a:cs typeface="Arial" panose="020B0604020202020204" pitchFamily="34" charset="0"/>
              </a:rPr>
              <a:t>Passport</a:t>
            </a:r>
            <a:r>
              <a:rPr lang="sq-AL" sz="2000" dirty="0">
                <a:latin typeface="Arial" panose="020B0604020202020204" pitchFamily="34" charset="0"/>
                <a:cs typeface="Arial" panose="020B0604020202020204" pitchFamily="34" charset="0"/>
              </a:rPr>
              <a:t> containing information on the tendering procedure, </a:t>
            </a:r>
            <a:r>
              <a:rPr lang="sq-AL" sz="2000" dirty="0" smtClean="0">
                <a:latin typeface="Arial" panose="020B0604020202020204" pitchFamily="34" charset="0"/>
                <a:cs typeface="Arial" panose="020B0604020202020204" pitchFamily="34" charset="0"/>
              </a:rPr>
              <a:t>by </a:t>
            </a:r>
            <a:r>
              <a:rPr lang="sq-AL" sz="2000" dirty="0">
                <a:latin typeface="Arial" panose="020B0604020202020204" pitchFamily="34" charset="0"/>
                <a:cs typeface="Arial" panose="020B0604020202020204" pitchFamily="34" charset="0"/>
              </a:rPr>
              <a:t>the first notification </a:t>
            </a:r>
            <a:r>
              <a:rPr lang="sq-AL" sz="2000" dirty="0" smtClean="0">
                <a:latin typeface="Arial" panose="020B0604020202020204" pitchFamily="34" charset="0"/>
                <a:cs typeface="Arial" panose="020B0604020202020204" pitchFamily="34" charset="0"/>
              </a:rPr>
              <a:t>till at the Budget payment. The </a:t>
            </a:r>
            <a:r>
              <a:rPr lang="sq-AL" sz="2000" dirty="0">
                <a:latin typeface="Arial" panose="020B0604020202020204" pitchFamily="34" charset="0"/>
                <a:cs typeface="Arial" panose="020B0604020202020204" pitchFamily="34" charset="0"/>
              </a:rPr>
              <a:t>passport lists all the Tender Documents (the institutions stop </a:t>
            </a:r>
            <a:r>
              <a:rPr lang="sq-AL" sz="2000" dirty="0" smtClean="0">
                <a:latin typeface="Arial" panose="020B0604020202020204" pitchFamily="34" charset="0"/>
                <a:cs typeface="Arial" panose="020B0604020202020204" pitchFamily="34" charset="0"/>
              </a:rPr>
              <a:t>publishing/advertising </a:t>
            </a:r>
            <a:r>
              <a:rPr lang="sq-AL" sz="2000" dirty="0">
                <a:latin typeface="Arial" panose="020B0604020202020204" pitchFamily="34" charset="0"/>
                <a:cs typeface="Arial" panose="020B0604020202020204" pitchFamily="34" charset="0"/>
              </a:rPr>
              <a:t>the relevant tender documents after the </a:t>
            </a:r>
            <a:r>
              <a:rPr lang="sq-AL" sz="2000" dirty="0" smtClean="0">
                <a:latin typeface="Arial" panose="020B0604020202020204" pitchFamily="34" charset="0"/>
                <a:cs typeface="Arial" panose="020B0604020202020204" pitchFamily="34" charset="0"/>
              </a:rPr>
              <a:t>finalisation </a:t>
            </a:r>
            <a:r>
              <a:rPr lang="sq-AL" sz="2000" dirty="0">
                <a:latin typeface="Arial" panose="020B0604020202020204" pitchFamily="34" charset="0"/>
                <a:cs typeface="Arial" panose="020B0604020202020204" pitchFamily="34" charset="0"/>
              </a:rPr>
              <a:t>of the </a:t>
            </a:r>
            <a:r>
              <a:rPr lang="sq-AL" sz="2000" dirty="0" smtClean="0">
                <a:latin typeface="Arial" panose="020B0604020202020204" pitchFamily="34" charset="0"/>
                <a:cs typeface="Arial" panose="020B0604020202020204" pitchFamily="34" charset="0"/>
              </a:rPr>
              <a:t>tendering)</a:t>
            </a:r>
            <a:endParaRPr lang="en-US" sz="2000" dirty="0">
              <a:latin typeface="Arial" panose="020B0604020202020204" pitchFamily="34" charset="0"/>
              <a:cs typeface="Arial" panose="020B0604020202020204" pitchFamily="34" charset="0"/>
            </a:endParaRPr>
          </a:p>
          <a:p>
            <a:pPr marL="0" algn="just">
              <a:spcAft>
                <a:spcPts val="600"/>
              </a:spcAft>
            </a:pPr>
            <a:r>
              <a:rPr lang="sq-AL" sz="2000" dirty="0">
                <a:latin typeface="Arial" panose="020B0604020202020204" pitchFamily="34" charset="0"/>
                <a:cs typeface="Arial" panose="020B0604020202020204" pitchFamily="34" charset="0"/>
              </a:rPr>
              <a:t>The </a:t>
            </a:r>
            <a:r>
              <a:rPr lang="sq-AL" sz="2000" b="1" dirty="0" smtClean="0">
                <a:latin typeface="Arial" panose="020B0604020202020204" pitchFamily="34" charset="0"/>
                <a:cs typeface="Arial" panose="020B0604020202020204" pitchFamily="34" charset="0"/>
              </a:rPr>
              <a:t>information</a:t>
            </a:r>
            <a:r>
              <a:rPr lang="sq-AL" sz="2000" dirty="0" smtClean="0">
                <a:latin typeface="Arial" panose="020B0604020202020204" pitchFamily="34" charset="0"/>
                <a:cs typeface="Arial" panose="020B0604020202020204" pitchFamily="34" charset="0"/>
              </a:rPr>
              <a:t>, </a:t>
            </a:r>
            <a:r>
              <a:rPr lang="sq-AL" sz="2000" dirty="0">
                <a:latin typeface="Arial" panose="020B0604020202020204" pitchFamily="34" charset="0"/>
                <a:cs typeface="Arial" panose="020B0604020202020204" pitchFamily="34" charset="0"/>
              </a:rPr>
              <a:t>distributed by institutions </a:t>
            </a:r>
            <a:r>
              <a:rPr lang="sq-AL" sz="2000" dirty="0" smtClean="0">
                <a:latin typeface="Arial" panose="020B0604020202020204" pitchFamily="34" charset="0"/>
                <a:cs typeface="Arial" panose="020B0604020202020204" pitchFamily="34" charset="0"/>
              </a:rPr>
              <a:t>is closed formats pdf, not </a:t>
            </a:r>
            <a:r>
              <a:rPr lang="sq-AL" sz="2000" dirty="0">
                <a:latin typeface="Arial" panose="020B0604020202020204" pitchFamily="34" charset="0"/>
                <a:cs typeface="Arial" panose="020B0604020202020204" pitchFamily="34" charset="0"/>
              </a:rPr>
              <a:t>consistent in </a:t>
            </a:r>
            <a:r>
              <a:rPr lang="sq-AL" sz="2000" dirty="0" smtClean="0">
                <a:latin typeface="Arial" panose="020B0604020202020204" pitchFamily="34" charset="0"/>
                <a:cs typeface="Arial" panose="020B0604020202020204" pitchFamily="34" charset="0"/>
              </a:rPr>
              <a:t>time and </a:t>
            </a:r>
            <a:r>
              <a:rPr lang="sq-AL" sz="2000" dirty="0">
                <a:latin typeface="Arial" panose="020B0604020202020204" pitchFamily="34" charset="0"/>
                <a:cs typeface="Arial" panose="020B0604020202020204" pitchFamily="34" charset="0"/>
              </a:rPr>
              <a:t>not integrated or comprehensible to third </a:t>
            </a:r>
            <a:r>
              <a:rPr lang="sq-AL" sz="2000" dirty="0" smtClean="0">
                <a:latin typeface="Arial" panose="020B0604020202020204" pitchFamily="34" charset="0"/>
                <a:cs typeface="Arial" panose="020B0604020202020204" pitchFamily="34" charset="0"/>
              </a:rPr>
              <a:t>parties</a:t>
            </a:r>
            <a:endParaRPr lang="sq-AL" sz="2000" dirty="0">
              <a:latin typeface="Arial" panose="020B0604020202020204" pitchFamily="34" charset="0"/>
              <a:cs typeface="Arial" panose="020B0604020202020204" pitchFamily="34" charset="0"/>
            </a:endParaRPr>
          </a:p>
          <a:p>
            <a:pPr marL="0" algn="just">
              <a:spcAft>
                <a:spcPts val="600"/>
              </a:spcAft>
            </a:pPr>
            <a:r>
              <a:rPr lang="sq-AL" sz="2000" dirty="0" smtClean="0">
                <a:latin typeface="Arial" panose="020B0604020202020204" pitchFamily="34" charset="0"/>
                <a:cs typeface="Arial" panose="020B0604020202020204" pitchFamily="34" charset="0"/>
              </a:rPr>
              <a:t>The </a:t>
            </a:r>
            <a:r>
              <a:rPr lang="sq-AL" sz="2000" b="1" dirty="0">
                <a:latin typeface="Arial" panose="020B0604020202020204" pitchFamily="34" charset="0"/>
                <a:cs typeface="Arial" panose="020B0604020202020204" pitchFamily="34" charset="0"/>
              </a:rPr>
              <a:t>AIS team </a:t>
            </a:r>
            <a:r>
              <a:rPr lang="sq-AL" sz="2000" dirty="0">
                <a:latin typeface="Arial" panose="020B0604020202020204" pitchFamily="34" charset="0"/>
                <a:cs typeface="Arial" panose="020B0604020202020204" pitchFamily="34" charset="0"/>
              </a:rPr>
              <a:t>collects </a:t>
            </a:r>
            <a:r>
              <a:rPr lang="sq-AL" sz="2000" dirty="0" smtClean="0">
                <a:latin typeface="Arial" panose="020B0604020202020204" pitchFamily="34" charset="0"/>
                <a:cs typeface="Arial" panose="020B0604020202020204" pitchFamily="34" charset="0"/>
              </a:rPr>
              <a:t>and gather all documents, data and </a:t>
            </a:r>
            <a:r>
              <a:rPr lang="sq-AL" sz="2000" dirty="0">
                <a:latin typeface="Arial" panose="020B0604020202020204" pitchFamily="34" charset="0"/>
                <a:cs typeface="Arial" panose="020B0604020202020204" pitchFamily="34" charset="0"/>
              </a:rPr>
              <a:t>information regarding a Tender and creates the integrated tender PASSPORT according to the Open Contracting S</a:t>
            </a:r>
            <a:r>
              <a:rPr lang="sq-AL" sz="2000" dirty="0" smtClean="0">
                <a:latin typeface="Arial" panose="020B0604020202020204" pitchFamily="34" charset="0"/>
                <a:cs typeface="Arial" panose="020B0604020202020204" pitchFamily="34" charset="0"/>
              </a:rPr>
              <a:t>tandard</a:t>
            </a:r>
            <a:endParaRPr lang="en-US" sz="2000" dirty="0">
              <a:latin typeface="Arial" panose="020B0604020202020204" pitchFamily="34" charset="0"/>
              <a:cs typeface="Arial" panose="020B0604020202020204" pitchFamily="34" charset="0"/>
            </a:endParaRPr>
          </a:p>
          <a:p>
            <a:pPr marL="0" algn="just">
              <a:spcAft>
                <a:spcPts val="600"/>
              </a:spcAft>
            </a:pPr>
            <a:r>
              <a:rPr lang="sq-AL" sz="2000" dirty="0">
                <a:latin typeface="Arial" panose="020B0604020202020204" pitchFamily="34" charset="0"/>
                <a:cs typeface="Arial" panose="020B0604020202020204" pitchFamily="34" charset="0"/>
              </a:rPr>
              <a:t>In the end, an </a:t>
            </a:r>
            <a:r>
              <a:rPr lang="sq-AL" sz="2000" b="1" dirty="0">
                <a:latin typeface="Arial" panose="020B0604020202020204" pitchFamily="34" charset="0"/>
                <a:cs typeface="Arial" panose="020B0604020202020204" pitchFamily="34" charset="0"/>
              </a:rPr>
              <a:t>algorithm for risk assessment</a:t>
            </a:r>
            <a:r>
              <a:rPr lang="sq-AL" sz="2000" dirty="0">
                <a:latin typeface="Arial" panose="020B0604020202020204" pitchFamily="34" charset="0"/>
                <a:cs typeface="Arial" panose="020B0604020202020204" pitchFamily="34" charset="0"/>
              </a:rPr>
              <a:t> </a:t>
            </a:r>
            <a:r>
              <a:rPr lang="sq-AL" sz="2000" dirty="0" smtClean="0">
                <a:latin typeface="Arial" panose="020B0604020202020204" pitchFamily="34" charset="0"/>
                <a:cs typeface="Arial" panose="020B0604020202020204" pitchFamily="34" charset="0"/>
              </a:rPr>
              <a:t>makes </a:t>
            </a:r>
            <a:r>
              <a:rPr lang="sq-AL" sz="2000" dirty="0">
                <a:latin typeface="Arial" panose="020B0604020202020204" pitchFamily="34" charset="0"/>
                <a:cs typeface="Arial" panose="020B0604020202020204" pitchFamily="34" charset="0"/>
              </a:rPr>
              <a:t>possible to mark with </a:t>
            </a:r>
            <a:r>
              <a:rPr lang="sq-AL" sz="2000" b="1" dirty="0" smtClean="0">
                <a:latin typeface="Arial" panose="020B0604020202020204" pitchFamily="34" charset="0"/>
                <a:cs typeface="Arial" panose="020B0604020202020204" pitchFamily="34" charset="0"/>
              </a:rPr>
              <a:t>RedFlag </a:t>
            </a:r>
            <a:r>
              <a:rPr lang="sq-AL" sz="2000" dirty="0">
                <a:latin typeface="Arial" panose="020B0604020202020204" pitchFamily="34" charset="0"/>
                <a:cs typeface="Arial" panose="020B0604020202020204" pitchFamily="34" charset="0"/>
              </a:rPr>
              <a:t>tenders displaying</a:t>
            </a:r>
            <a:r>
              <a:rPr lang="sq-AL" sz="2000" b="1" dirty="0">
                <a:latin typeface="Arial" panose="020B0604020202020204" pitchFamily="34" charset="0"/>
                <a:cs typeface="Arial" panose="020B0604020202020204" pitchFamily="34" charset="0"/>
              </a:rPr>
              <a:t> </a:t>
            </a:r>
            <a:r>
              <a:rPr lang="sq-AL" sz="2000" dirty="0">
                <a:latin typeface="Arial" panose="020B0604020202020204" pitchFamily="34" charset="0"/>
                <a:cs typeface="Arial" panose="020B0604020202020204" pitchFamily="34" charset="0"/>
              </a:rPr>
              <a:t>risk of potential irregularities. The algorithm assesses only the variables of Competition and </a:t>
            </a:r>
            <a:r>
              <a:rPr lang="sq-AL" sz="2000" dirty="0" smtClean="0">
                <a:latin typeface="Arial" panose="020B0604020202020204" pitchFamily="34" charset="0"/>
                <a:cs typeface="Arial" panose="020B0604020202020204" pitchFamily="34" charset="0"/>
              </a:rPr>
              <a:t>Competitiveness</a:t>
            </a:r>
            <a:endParaRPr lang="en-US" sz="2000" dirty="0">
              <a:latin typeface="Arial" panose="020B0604020202020204" pitchFamily="34" charset="0"/>
              <a:cs typeface="Arial" panose="020B0604020202020204" pitchFamily="34" charset="0"/>
            </a:endParaRPr>
          </a:p>
          <a:p>
            <a:pPr marL="0" algn="just">
              <a:spcAft>
                <a:spcPts val="600"/>
              </a:spcAft>
            </a:pPr>
            <a:r>
              <a:rPr lang="sq-AL" sz="2000" dirty="0">
                <a:latin typeface="Arial" panose="020B0604020202020204" pitchFamily="34" charset="0"/>
                <a:cs typeface="Arial" panose="020B0604020202020204" pitchFamily="34" charset="0"/>
              </a:rPr>
              <a:t>Models: Instruments and Principles of </a:t>
            </a:r>
            <a:r>
              <a:rPr lang="sq-AL" sz="2000" b="1" dirty="0">
                <a:latin typeface="Arial" panose="020B0604020202020204" pitchFamily="34" charset="0"/>
                <a:cs typeface="Arial" panose="020B0604020202020204" pitchFamily="34" charset="0"/>
              </a:rPr>
              <a:t>Open Contracting Partnership</a:t>
            </a:r>
            <a:r>
              <a:rPr lang="sq-AL" sz="2000" dirty="0">
                <a:latin typeface="Arial" panose="020B0604020202020204" pitchFamily="34" charset="0"/>
                <a:cs typeface="Arial" panose="020B0604020202020204" pitchFamily="34" charset="0"/>
              </a:rPr>
              <a:t>; Risk Assessment Tools from </a:t>
            </a:r>
            <a:r>
              <a:rPr lang="sq-AL" sz="2000" b="1" dirty="0">
                <a:latin typeface="Arial" panose="020B0604020202020204" pitchFamily="34" charset="0"/>
                <a:cs typeface="Arial" panose="020B0604020202020204" pitchFamily="34" charset="0"/>
              </a:rPr>
              <a:t>Transaprency </a:t>
            </a:r>
            <a:r>
              <a:rPr lang="sq-AL" sz="2000" b="1" dirty="0" smtClean="0">
                <a:latin typeface="Arial" panose="020B0604020202020204" pitchFamily="34" charset="0"/>
                <a:cs typeface="Arial" panose="020B0604020202020204" pitchFamily="34" charset="0"/>
              </a:rPr>
              <a:t>International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77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9909" y="0"/>
            <a:ext cx="11933954" cy="6866215"/>
          </a:xfrm>
          <a:prstGeom prst="rect">
            <a:avLst/>
          </a:prstGeom>
        </p:spPr>
      </p:pic>
      <p:sp>
        <p:nvSpPr>
          <p:cNvPr id="6" name="Oval 5"/>
          <p:cNvSpPr/>
          <p:nvPr/>
        </p:nvSpPr>
        <p:spPr>
          <a:xfrm>
            <a:off x="5595258" y="1915886"/>
            <a:ext cx="1817914" cy="849086"/>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87427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0" y="4699"/>
            <a:ext cx="8387751" cy="6853301"/>
          </a:xfrm>
          <a:prstGeom prst="rect">
            <a:avLst/>
          </a:prstGeom>
        </p:spPr>
      </p:pic>
      <p:pic>
        <p:nvPicPr>
          <p:cNvPr id="2" name="Picture 1"/>
          <p:cNvPicPr>
            <a:picLocks noChangeAspect="1"/>
          </p:cNvPicPr>
          <p:nvPr/>
        </p:nvPicPr>
        <p:blipFill>
          <a:blip r:embed="rId3"/>
          <a:stretch>
            <a:fillRect/>
          </a:stretch>
        </p:blipFill>
        <p:spPr>
          <a:xfrm>
            <a:off x="2231493" y="4668250"/>
            <a:ext cx="1828958" cy="2049958"/>
          </a:xfrm>
          <a:prstGeom prst="rect">
            <a:avLst/>
          </a:prstGeom>
        </p:spPr>
      </p:pic>
      <p:pic>
        <p:nvPicPr>
          <p:cNvPr id="3" name="Picture 2"/>
          <p:cNvPicPr>
            <a:picLocks noChangeAspect="1"/>
          </p:cNvPicPr>
          <p:nvPr/>
        </p:nvPicPr>
        <p:blipFill>
          <a:blip r:embed="rId4"/>
          <a:stretch>
            <a:fillRect/>
          </a:stretch>
        </p:blipFill>
        <p:spPr>
          <a:xfrm>
            <a:off x="4182406" y="4656640"/>
            <a:ext cx="1790855" cy="2133785"/>
          </a:xfrm>
          <a:prstGeom prst="rect">
            <a:avLst/>
          </a:prstGeom>
        </p:spPr>
      </p:pic>
      <p:pic>
        <p:nvPicPr>
          <p:cNvPr id="6" name="Picture 5"/>
          <p:cNvPicPr>
            <a:picLocks noChangeAspect="1"/>
          </p:cNvPicPr>
          <p:nvPr/>
        </p:nvPicPr>
        <p:blipFill>
          <a:blip r:embed="rId5"/>
          <a:stretch>
            <a:fillRect/>
          </a:stretch>
        </p:blipFill>
        <p:spPr>
          <a:xfrm>
            <a:off x="6095217" y="4675871"/>
            <a:ext cx="1714649" cy="2126164"/>
          </a:xfrm>
          <a:prstGeom prst="rect">
            <a:avLst/>
          </a:prstGeom>
        </p:spPr>
      </p:pic>
      <p:pic>
        <p:nvPicPr>
          <p:cNvPr id="7" name="Picture 6"/>
          <p:cNvPicPr>
            <a:picLocks noChangeAspect="1"/>
          </p:cNvPicPr>
          <p:nvPr/>
        </p:nvPicPr>
        <p:blipFill>
          <a:blip r:embed="rId6"/>
          <a:stretch>
            <a:fillRect/>
          </a:stretch>
        </p:blipFill>
        <p:spPr>
          <a:xfrm>
            <a:off x="7886072" y="4733025"/>
            <a:ext cx="1928027" cy="2004234"/>
          </a:xfrm>
          <a:prstGeom prst="rect">
            <a:avLst/>
          </a:prstGeom>
        </p:spPr>
      </p:pic>
    </p:spTree>
    <p:extLst>
      <p:ext uri="{BB962C8B-B14F-4D97-AF65-F5344CB8AC3E}">
        <p14:creationId xmlns:p14="http://schemas.microsoft.com/office/powerpoint/2010/main" val="25565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468086"/>
            <a:ext cx="10868025" cy="5989864"/>
          </a:xfrm>
        </p:spPr>
        <p:txBody>
          <a:bodyPr>
            <a:normAutofit fontScale="92500" lnSpcReduction="10000"/>
          </a:bodyPr>
          <a:lstStyle/>
          <a:p>
            <a:pPr marL="0" indent="0">
              <a:buNone/>
            </a:pPr>
            <a:r>
              <a:rPr lang="sq-AL" sz="2400" b="1" dirty="0" smtClean="0">
                <a:latin typeface="Arial" panose="020B0604020202020204" pitchFamily="34" charset="0"/>
                <a:cs typeface="Arial" panose="020B0604020202020204" pitchFamily="34" charset="0"/>
              </a:rPr>
              <a:t>What we have found</a:t>
            </a:r>
            <a:endParaRPr lang="en-US" sz="2400" dirty="0">
              <a:latin typeface="Arial" panose="020B0604020202020204" pitchFamily="34" charset="0"/>
              <a:cs typeface="Arial" panose="020B0604020202020204" pitchFamily="34" charset="0"/>
            </a:endParaRPr>
          </a:p>
          <a:p>
            <a:pPr marL="0" lvl="0" algn="just">
              <a:spcAft>
                <a:spcPts val="600"/>
              </a:spcAft>
            </a:pPr>
            <a:r>
              <a:rPr lang="sq-AL" sz="2200" b="1" dirty="0" smtClean="0">
                <a:latin typeface="Arial" panose="020B0604020202020204" pitchFamily="34" charset="0"/>
                <a:cs typeface="Arial" panose="020B0604020202020204" pitchFamily="34" charset="0"/>
              </a:rPr>
              <a:t>Disclosed </a:t>
            </a:r>
            <a:r>
              <a:rPr lang="sq-AL" sz="2200" b="1" dirty="0">
                <a:latin typeface="Arial" panose="020B0604020202020204" pitchFamily="34" charset="0"/>
                <a:cs typeface="Arial" panose="020B0604020202020204" pitchFamily="34" charset="0"/>
              </a:rPr>
              <a:t>D</a:t>
            </a:r>
            <a:r>
              <a:rPr lang="sq-AL" sz="2200" b="1" dirty="0" smtClean="0">
                <a:latin typeface="Arial" panose="020B0604020202020204" pitchFamily="34" charset="0"/>
                <a:cs typeface="Arial" panose="020B0604020202020204" pitchFamily="34" charset="0"/>
              </a:rPr>
              <a:t>ata </a:t>
            </a:r>
            <a:r>
              <a:rPr lang="sq-AL" sz="2200" dirty="0">
                <a:latin typeface="Arial" panose="020B0604020202020204" pitchFamily="34" charset="0"/>
                <a:cs typeface="Arial" panose="020B0604020202020204" pitchFamily="34" charset="0"/>
              </a:rPr>
              <a:t>and </a:t>
            </a:r>
            <a:r>
              <a:rPr lang="sq-AL" sz="2200" b="1" dirty="0" smtClean="0">
                <a:latin typeface="Arial" panose="020B0604020202020204" pitchFamily="34" charset="0"/>
                <a:cs typeface="Arial" panose="020B0604020202020204" pitchFamily="34" charset="0"/>
              </a:rPr>
              <a:t>RedFlag</a:t>
            </a:r>
            <a:r>
              <a:rPr lang="sq-AL" sz="2200" dirty="0" smtClean="0">
                <a:latin typeface="Arial" panose="020B0604020202020204" pitchFamily="34" charset="0"/>
                <a:cs typeface="Arial" panose="020B0604020202020204" pitchFamily="34" charset="0"/>
              </a:rPr>
              <a:t> </a:t>
            </a:r>
            <a:r>
              <a:rPr lang="sq-AL" sz="2200" dirty="0">
                <a:latin typeface="Arial" panose="020B0604020202020204" pitchFamily="34" charset="0"/>
                <a:cs typeface="Arial" panose="020B0604020202020204" pitchFamily="34" charset="0"/>
              </a:rPr>
              <a:t>A</a:t>
            </a:r>
            <a:r>
              <a:rPr lang="sq-AL" sz="2200" dirty="0" smtClean="0">
                <a:latin typeface="Arial" panose="020B0604020202020204" pitchFamily="34" charset="0"/>
                <a:cs typeface="Arial" panose="020B0604020202020204" pitchFamily="34" charset="0"/>
              </a:rPr>
              <a:t>ssessment </a:t>
            </a:r>
            <a:r>
              <a:rPr lang="sq-AL" sz="2200" dirty="0">
                <a:latin typeface="Arial" panose="020B0604020202020204" pitchFamily="34" charset="0"/>
                <a:cs typeface="Arial" panose="020B0604020202020204" pitchFamily="34" charset="0"/>
              </a:rPr>
              <a:t>prompt media </a:t>
            </a:r>
            <a:r>
              <a:rPr lang="sq-AL" sz="2200" dirty="0" smtClean="0">
                <a:latin typeface="Arial" panose="020B0604020202020204" pitchFamily="34" charset="0"/>
                <a:cs typeface="Arial" panose="020B0604020202020204" pitchFamily="34" charset="0"/>
              </a:rPr>
              <a:t>investigations; </a:t>
            </a:r>
            <a:r>
              <a:rPr lang="sq-AL" sz="2200" dirty="0">
                <a:latin typeface="Arial" panose="020B0604020202020204" pitchFamily="34" charset="0"/>
                <a:cs typeface="Arial" panose="020B0604020202020204" pitchFamily="34" charset="0"/>
              </a:rPr>
              <a:t>public </a:t>
            </a:r>
            <a:r>
              <a:rPr lang="sq-AL" sz="2200" dirty="0" smtClean="0">
                <a:latin typeface="Arial" panose="020B0604020202020204" pitchFamily="34" charset="0"/>
                <a:cs typeface="Arial" panose="020B0604020202020204" pitchFamily="34" charset="0"/>
              </a:rPr>
              <a:t>debates; </a:t>
            </a:r>
            <a:r>
              <a:rPr lang="sq-AL" sz="2200" dirty="0">
                <a:latin typeface="Arial" panose="020B0604020202020204" pitchFamily="34" charset="0"/>
                <a:cs typeface="Arial" panose="020B0604020202020204" pitchFamily="34" charset="0"/>
              </a:rPr>
              <a:t>audits of the </a:t>
            </a:r>
            <a:r>
              <a:rPr lang="sq-AL" sz="2200" dirty="0" smtClean="0">
                <a:latin typeface="Arial" panose="020B0604020202020204" pitchFamily="34" charset="0"/>
                <a:cs typeface="Arial" panose="020B0604020202020204" pitchFamily="34" charset="0"/>
              </a:rPr>
              <a:t>Suprem </a:t>
            </a:r>
            <a:r>
              <a:rPr lang="sq-AL" sz="2200" dirty="0">
                <a:latin typeface="Arial" panose="020B0604020202020204" pitchFamily="34" charset="0"/>
                <a:cs typeface="Arial" panose="020B0604020202020204" pitchFamily="34" charset="0"/>
              </a:rPr>
              <a:t>State Control, in some cases even Criminal Complaints in SPAK are based on </a:t>
            </a:r>
            <a:r>
              <a:rPr lang="sq-AL" sz="2200" dirty="0" smtClean="0">
                <a:latin typeface="Arial" panose="020B0604020202020204" pitchFamily="34" charset="0"/>
                <a:cs typeface="Arial" panose="020B0604020202020204" pitchFamily="34" charset="0"/>
              </a:rPr>
              <a:t>Open Procurement Albania </a:t>
            </a:r>
            <a:r>
              <a:rPr lang="sq-AL" sz="2200" dirty="0">
                <a:latin typeface="Arial" panose="020B0604020202020204" pitchFamily="34" charset="0"/>
                <a:cs typeface="Arial" panose="020B0604020202020204" pitchFamily="34" charset="0"/>
              </a:rPr>
              <a:t>evidence</a:t>
            </a:r>
            <a:endParaRPr lang="en-US" sz="2200" dirty="0">
              <a:latin typeface="Arial" panose="020B0604020202020204" pitchFamily="34" charset="0"/>
              <a:cs typeface="Arial" panose="020B0604020202020204" pitchFamily="34" charset="0"/>
            </a:endParaRPr>
          </a:p>
          <a:p>
            <a:pPr marL="0" lvl="0" algn="just">
              <a:spcAft>
                <a:spcPts val="600"/>
              </a:spcAft>
            </a:pPr>
            <a:r>
              <a:rPr lang="sq-AL" sz="2200" dirty="0">
                <a:latin typeface="Arial" panose="020B0604020202020204" pitchFamily="34" charset="0"/>
                <a:cs typeface="Arial" panose="020B0604020202020204" pitchFamily="34" charset="0"/>
              </a:rPr>
              <a:t>15 to 35% of Tender procedures are RedFlaged, marked for displaying concerning competition and potential clientelism. Municipality tenders score 15% Redfleg procedures, while the Health Sector 30</a:t>
            </a:r>
            <a:r>
              <a:rPr lang="sq-AL"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0" lvl="0" algn="just">
              <a:spcAft>
                <a:spcPts val="600"/>
              </a:spcAft>
            </a:pPr>
            <a:r>
              <a:rPr lang="sq-AL" sz="2200" dirty="0">
                <a:latin typeface="Arial" panose="020B0604020202020204" pitchFamily="34" charset="0"/>
                <a:cs typeface="Arial" panose="020B0604020202020204" pitchFamily="34" charset="0"/>
              </a:rPr>
              <a:t>Concentration of Tenders in the hands of </a:t>
            </a:r>
            <a:r>
              <a:rPr lang="sq-AL" sz="2200" dirty="0" smtClean="0">
                <a:latin typeface="Arial" panose="020B0604020202020204" pitchFamily="34" charset="0"/>
                <a:cs typeface="Arial" panose="020B0604020202020204" pitchFamily="34" charset="0"/>
              </a:rPr>
              <a:t>few </a:t>
            </a:r>
            <a:r>
              <a:rPr lang="sq-AL" sz="2200" dirty="0">
                <a:latin typeface="Arial" panose="020B0604020202020204" pitchFamily="34" charset="0"/>
                <a:cs typeface="Arial" panose="020B0604020202020204" pitchFamily="34" charset="0"/>
              </a:rPr>
              <a:t>Competitors. Absence of foreign companies: </a:t>
            </a:r>
            <a:r>
              <a:rPr lang="sq-AL" sz="2200" b="1" dirty="0">
                <a:latin typeface="Arial" panose="020B0604020202020204" pitchFamily="34" charset="0"/>
                <a:cs typeface="Arial" panose="020B0604020202020204" pitchFamily="34" charset="0"/>
              </a:rPr>
              <a:t>42% of the value tendered in the frame of the State Reconstruction Program was awarded to only </a:t>
            </a:r>
            <a:r>
              <a:rPr lang="sq-AL" sz="2200" b="1" dirty="0" smtClean="0">
                <a:latin typeface="Arial" panose="020B0604020202020204" pitchFamily="34" charset="0"/>
                <a:cs typeface="Arial" panose="020B0604020202020204" pitchFamily="34" charset="0"/>
              </a:rPr>
              <a:t>30 </a:t>
            </a:r>
            <a:r>
              <a:rPr lang="sq-AL" sz="2200" b="1" dirty="0">
                <a:latin typeface="Arial" panose="020B0604020202020204" pitchFamily="34" charset="0"/>
                <a:cs typeface="Arial" panose="020B0604020202020204" pitchFamily="34" charset="0"/>
              </a:rPr>
              <a:t>local </a:t>
            </a:r>
            <a:r>
              <a:rPr lang="sq-AL" sz="2200" b="1" dirty="0" smtClean="0">
                <a:latin typeface="Arial" panose="020B0604020202020204" pitchFamily="34" charset="0"/>
                <a:cs typeface="Arial" panose="020B0604020202020204" pitchFamily="34" charset="0"/>
              </a:rPr>
              <a:t>business companies</a:t>
            </a:r>
            <a:endParaRPr lang="en-US" sz="2200" dirty="0">
              <a:latin typeface="Arial" panose="020B0604020202020204" pitchFamily="34" charset="0"/>
              <a:cs typeface="Arial" panose="020B0604020202020204" pitchFamily="34" charset="0"/>
            </a:endParaRPr>
          </a:p>
          <a:p>
            <a:pPr marL="0" lvl="0" algn="just">
              <a:spcAft>
                <a:spcPts val="600"/>
              </a:spcAft>
            </a:pPr>
            <a:r>
              <a:rPr lang="en-US" sz="2200" dirty="0" smtClean="0">
                <a:latin typeface="Arial" panose="020B0604020202020204" pitchFamily="34" charset="0"/>
                <a:cs typeface="Arial" panose="020B0604020202020204" pitchFamily="34" charset="0"/>
              </a:rPr>
              <a:t>Businesses</a:t>
            </a:r>
            <a:r>
              <a:rPr lang="sq-AL" sz="2200" dirty="0" smtClean="0">
                <a:latin typeface="Arial" panose="020B0604020202020204" pitchFamily="34" charset="0"/>
                <a:cs typeface="Arial" panose="020B0604020202020204" pitchFamily="34" charset="0"/>
              </a:rPr>
              <a:t> Companies</a:t>
            </a:r>
            <a:r>
              <a:rPr lang="en-US" sz="2200" dirty="0" smtClean="0">
                <a:latin typeface="Arial" panose="020B0604020202020204" pitchFamily="34" charset="0"/>
                <a:cs typeface="Arial" panose="020B0604020202020204" pitchFamily="34" charset="0"/>
              </a:rPr>
              <a:t> </a:t>
            </a:r>
            <a:r>
              <a:rPr lang="sq-AL" sz="2200" dirty="0" smtClean="0">
                <a:latin typeface="Arial" panose="020B0604020202020204" pitchFamily="34" charset="0"/>
                <a:cs typeface="Arial" panose="020B0604020202020204" pitchFamily="34" charset="0"/>
              </a:rPr>
              <a:t>allegedly involved</a:t>
            </a:r>
            <a:r>
              <a:rPr lang="en-US" sz="2200" dirty="0" smtClean="0">
                <a:latin typeface="Arial" panose="020B0604020202020204" pitchFamily="34" charset="0"/>
                <a:cs typeface="Arial" panose="020B0604020202020204" pitchFamily="34" charset="0"/>
              </a:rPr>
              <a:t> in money </a:t>
            </a:r>
            <a:r>
              <a:rPr lang="en-US" sz="2200" dirty="0">
                <a:latin typeface="Arial" panose="020B0604020202020204" pitchFamily="34" charset="0"/>
                <a:cs typeface="Arial" panose="020B0604020202020204" pitchFamily="34" charset="0"/>
              </a:rPr>
              <a:t>laundering of organized </a:t>
            </a:r>
            <a:r>
              <a:rPr lang="en-US" sz="2200" dirty="0" smtClean="0">
                <a:latin typeface="Arial" panose="020B0604020202020204" pitchFamily="34" charset="0"/>
                <a:cs typeface="Arial" panose="020B0604020202020204" pitchFamily="34" charset="0"/>
              </a:rPr>
              <a:t>crime</a:t>
            </a:r>
            <a:r>
              <a:rPr lang="sq-AL" sz="2200"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a:t>
            </a:r>
            <a:r>
              <a:rPr lang="sq-AL" sz="2200" dirty="0" smtClean="0">
                <a:latin typeface="Arial" panose="020B0604020202020204" pitchFamily="34" charset="0"/>
                <a:cs typeface="Arial" panose="020B0604020202020204" pitchFamily="34" charset="0"/>
              </a:rPr>
              <a:t>were given </a:t>
            </a: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status of Public Contractor in tenders</a:t>
            </a:r>
            <a:r>
              <a:rPr lang="sq-AL" sz="2200" dirty="0" smtClean="0">
                <a:latin typeface="Arial" panose="020B0604020202020204" pitchFamily="34" charset="0"/>
                <a:cs typeface="Arial" panose="020B0604020202020204" pitchFamily="34" charset="0"/>
              </a:rPr>
              <a:t>. </a:t>
            </a:r>
            <a:r>
              <a:rPr lang="sq-AL" sz="2200" dirty="0">
                <a:latin typeface="Arial" panose="020B0604020202020204" pitchFamily="34" charset="0"/>
                <a:cs typeface="Arial" panose="020B0604020202020204" pitchFamily="34" charset="0"/>
              </a:rPr>
              <a:t>(</a:t>
            </a:r>
            <a:r>
              <a:rPr lang="sq-AL" sz="2200" dirty="0" smtClean="0">
                <a:latin typeface="Arial" panose="020B0604020202020204" pitchFamily="34" charset="0"/>
                <a:cs typeface="Arial" panose="020B0604020202020204" pitchFamily="34" charset="0"/>
              </a:rPr>
              <a:t>SPAK </a:t>
            </a:r>
            <a:r>
              <a:rPr lang="sq-AL" sz="2200" dirty="0">
                <a:latin typeface="Arial" panose="020B0604020202020204" pitchFamily="34" charset="0"/>
                <a:cs typeface="Arial" panose="020B0604020202020204" pitchFamily="34" charset="0"/>
              </a:rPr>
              <a:t>has started several investigations, </a:t>
            </a:r>
            <a:r>
              <a:rPr lang="sq-AL" sz="2200" dirty="0" smtClean="0">
                <a:latin typeface="Arial" panose="020B0604020202020204" pitchFamily="34" charset="0"/>
                <a:cs typeface="Arial" panose="020B0604020202020204" pitchFamily="34" charset="0"/>
              </a:rPr>
              <a:t>complaints </a:t>
            </a:r>
            <a:r>
              <a:rPr lang="sq-AL" sz="2200" dirty="0">
                <a:latin typeface="Arial" panose="020B0604020202020204" pitchFamily="34" charset="0"/>
                <a:cs typeface="Arial" panose="020B0604020202020204" pitchFamily="34" charset="0"/>
              </a:rPr>
              <a:t>have been filed by MPs and the Opposition and evidence can be accessed via the OpenProcurementAlbania Database</a:t>
            </a:r>
            <a:r>
              <a:rPr lang="sq-AL"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0" lvl="0" algn="just">
              <a:spcAft>
                <a:spcPts val="600"/>
              </a:spcAft>
            </a:pPr>
            <a:r>
              <a:rPr lang="sq-AL" sz="2200" dirty="0">
                <a:latin typeface="Arial" panose="020B0604020202020204" pitchFamily="34" charset="0"/>
                <a:cs typeface="Arial" panose="020B0604020202020204" pitchFamily="34" charset="0"/>
              </a:rPr>
              <a:t>Special L</a:t>
            </a:r>
            <a:r>
              <a:rPr lang="sq-AL" sz="2200" dirty="0" smtClean="0">
                <a:latin typeface="Arial" panose="020B0604020202020204" pitchFamily="34" charset="0"/>
                <a:cs typeface="Arial" panose="020B0604020202020204" pitchFamily="34" charset="0"/>
              </a:rPr>
              <a:t>aws </a:t>
            </a:r>
            <a:r>
              <a:rPr lang="sq-AL" sz="2200" dirty="0">
                <a:latin typeface="Arial" panose="020B0604020202020204" pitchFamily="34" charset="0"/>
                <a:cs typeface="Arial" panose="020B0604020202020204" pitchFamily="34" charset="0"/>
              </a:rPr>
              <a:t>for certain programs and natural disaster situations have created room for </a:t>
            </a:r>
            <a:r>
              <a:rPr lang="sq-AL" sz="2200" dirty="0" smtClean="0">
                <a:latin typeface="Arial" panose="020B0604020202020204" pitchFamily="34" charset="0"/>
                <a:cs typeface="Arial" panose="020B0604020202020204" pitchFamily="34" charset="0"/>
              </a:rPr>
              <a:t>Clientelism</a:t>
            </a:r>
            <a:endParaRPr lang="en-US" sz="2200" dirty="0">
              <a:latin typeface="Arial" panose="020B0604020202020204" pitchFamily="34" charset="0"/>
              <a:cs typeface="Arial" panose="020B0604020202020204" pitchFamily="34" charset="0"/>
            </a:endParaRPr>
          </a:p>
          <a:p>
            <a:pPr marL="0" lvl="0" algn="just">
              <a:spcAft>
                <a:spcPts val="600"/>
              </a:spcAft>
            </a:pPr>
            <a:r>
              <a:rPr lang="sq-AL" sz="2200" dirty="0">
                <a:latin typeface="Arial" panose="020B0604020202020204" pitchFamily="34" charset="0"/>
                <a:cs typeface="Arial" panose="020B0604020202020204" pitchFamily="34" charset="0"/>
              </a:rPr>
              <a:t>In 2021, around </a:t>
            </a:r>
            <a:r>
              <a:rPr lang="sq-AL" sz="2200" b="1" dirty="0">
                <a:latin typeface="Arial" panose="020B0604020202020204" pitchFamily="34" charset="0"/>
                <a:cs typeface="Arial" panose="020B0604020202020204" pitchFamily="34" charset="0"/>
              </a:rPr>
              <a:t>28% of the tendered value </a:t>
            </a:r>
            <a:r>
              <a:rPr lang="sq-AL" sz="2200" dirty="0">
                <a:latin typeface="Arial" panose="020B0604020202020204" pitchFamily="34" charset="0"/>
                <a:cs typeface="Arial" panose="020B0604020202020204" pitchFamily="34" charset="0"/>
              </a:rPr>
              <a:t>was tendered through the Restricted Procedure, as established through the Special </a:t>
            </a:r>
            <a:r>
              <a:rPr lang="sq-AL" sz="2200" dirty="0" smtClean="0">
                <a:latin typeface="Arial" panose="020B0604020202020204" pitchFamily="34" charset="0"/>
                <a:cs typeface="Arial" panose="020B0604020202020204" pitchFamily="34" charset="0"/>
              </a:rPr>
              <a:t>Law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280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2338</Words>
  <Application>Microsoft Office PowerPoint</Application>
  <PresentationFormat>Widescreen</PresentationFormat>
  <Paragraphs>80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Times New Roman</vt:lpstr>
      <vt:lpstr>Office Theme</vt:lpstr>
      <vt:lpstr>Public Procurement Albania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Follow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Prokurimi Publik në Shqipëri</dc:title>
  <dc:creator>User</dc:creator>
  <cp:lastModifiedBy>User</cp:lastModifiedBy>
  <cp:revision>40</cp:revision>
  <dcterms:created xsi:type="dcterms:W3CDTF">2023-10-18T14:29:56Z</dcterms:created>
  <dcterms:modified xsi:type="dcterms:W3CDTF">2023-10-19T09:23:24Z</dcterms:modified>
</cp:coreProperties>
</file>